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9" r:id="rId6"/>
    <p:sldId id="260" r:id="rId7"/>
    <p:sldId id="265" r:id="rId8"/>
    <p:sldId id="26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5"/>
    <a:srgbClr val="FFFF66"/>
    <a:srgbClr val="93E3FF"/>
    <a:srgbClr val="FF00FF"/>
    <a:srgbClr val="FFB3FF"/>
    <a:srgbClr val="BC00B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7" autoAdjust="0"/>
  </p:normalViewPr>
  <p:slideViewPr>
    <p:cSldViewPr>
      <p:cViewPr varScale="1">
        <p:scale>
          <a:sx n="83" d="100"/>
          <a:sy n="83" d="100"/>
        </p:scale>
        <p:origin x="144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95BA4-3A32-47B9-93E0-396C541653FA}" type="datetimeFigureOut">
              <a:rPr lang="sk-SK" smtClean="0"/>
              <a:pPr/>
              <a:t>11. 4. 2021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9E82B-3005-44C5-9D7D-4B402E8588B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B76B4-6689-45A4-926F-9449F7B56305}" type="datetimeFigureOut">
              <a:rPr lang="sk-SK" smtClean="0"/>
              <a:pPr/>
              <a:t>11. 4. 2021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3F189-80E3-46CE-8EFE-8790619D2D7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A4132-2864-47F2-849F-7AB7235F91DE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99AED-A3BB-43E7-81FD-4DA585563EB4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F2952-7E50-4CC8-854A-CEB7DEB98B51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9073D-CE86-4ED1-94F5-5C6925DCE900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213BD-0477-4BD6-A830-2F1C099B5C1B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FFE6A-225D-44B7-ABD7-8571E9863B82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4ED68-77E2-43C6-91BF-4B689600F1FE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565C9-DB5B-41F0-9940-284AD9D36243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A2FBD-770F-46D1-ADA5-30A4E21E62C8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C5308-3A2A-44C5-A36E-15D130CD7E57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AAE4B-F061-4EB9-BB4E-5EF881AA5829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317E42-A284-4EA8-A176-8C4CF30AA6F3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hyperlink" Target="http://megavent.sk/images/2251236-web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7" Type="http://schemas.openxmlformats.org/officeDocument/2006/relationships/image" Target="../media/image10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8000" dirty="0" smtClean="0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Bernard MT Condensed" pitchFamily="18" charset="0"/>
              </a:rPr>
              <a:t>Chemické</a:t>
            </a:r>
            <a:r>
              <a:rPr lang="sk-SK" sz="8000" dirty="0" smtClean="0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latin typeface="Bernard MT Condensed" pitchFamily="18" charset="0"/>
              </a:rPr>
              <a:t> </a:t>
            </a:r>
            <a:r>
              <a:rPr lang="sk-SK" sz="8000" dirty="0" smtClean="0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Bernard MT Condensed" pitchFamily="18" charset="0"/>
              </a:rPr>
              <a:t>reakcie</a:t>
            </a:r>
            <a:endParaRPr lang="sk-SK" sz="8000" dirty="0">
              <a:gradFill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50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Bernard MT Condensed" pitchFamily="18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6600" dirty="0" smtClean="0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7.ročník</a:t>
            </a:r>
            <a:endParaRPr lang="sk-SK" sz="4800" dirty="0">
              <a:gradFill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50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290"/>
            <a:ext cx="8101042" cy="153831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sk-SK" b="1" dirty="0" smtClean="0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Chemická reakcia </a:t>
            </a:r>
            <a:br>
              <a:rPr lang="sk-SK" b="1" dirty="0" smtClean="0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</a:br>
            <a:r>
              <a:rPr lang="sk-SK" b="1" dirty="0" smtClean="0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horčíka s </a:t>
            </a:r>
            <a:r>
              <a:rPr lang="sk-SK" b="1" dirty="0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kyslíkom.</a:t>
            </a:r>
            <a:endParaRPr lang="sk-SK" dirty="0">
              <a:gradFill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50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3116"/>
            <a:ext cx="2439794" cy="288000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9" name="BlokTextu 8"/>
          <p:cNvSpPr txBox="1"/>
          <p:nvPr/>
        </p:nvSpPr>
        <p:spPr>
          <a:xfrm>
            <a:off x="285720" y="5429264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latin typeface="Arial Narrow" pitchFamily="34" charset="0"/>
              </a:rPr>
              <a:t>Kúsok horčíkovej pásky </a:t>
            </a:r>
            <a:r>
              <a:rPr lang="sk-SK" b="1" dirty="0" smtClean="0">
                <a:latin typeface="Arial Narrow" pitchFamily="34" charset="0"/>
              </a:rPr>
              <a:t>vložíme</a:t>
            </a:r>
            <a:endParaRPr lang="sk-SK" b="1" dirty="0">
              <a:latin typeface="Arial Narrow" pitchFamily="34" charset="0"/>
            </a:endParaRPr>
          </a:p>
          <a:p>
            <a:r>
              <a:rPr lang="sk-SK" b="1" dirty="0" smtClean="0">
                <a:latin typeface="Arial Narrow" pitchFamily="34" charset="0"/>
              </a:rPr>
              <a:t>do </a:t>
            </a:r>
            <a:r>
              <a:rPr lang="sk-SK" b="1" dirty="0">
                <a:latin typeface="Arial Narrow" pitchFamily="34" charset="0"/>
              </a:rPr>
              <a:t>plameňa kahana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3071802" y="2000240"/>
            <a:ext cx="33575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latin typeface="Arial Narrow" pitchFamily="34" charset="0"/>
              </a:rPr>
              <a:t>Po vybratí z plameňa držíme kliešte s horiacim</a:t>
            </a:r>
          </a:p>
          <a:p>
            <a:r>
              <a:rPr lang="sk-SK" b="1" dirty="0">
                <a:latin typeface="Arial Narrow" pitchFamily="34" charset="0"/>
              </a:rPr>
              <a:t>horčíkom nad porcelánovou miskou.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6215074" y="4929198"/>
            <a:ext cx="29289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latin typeface="Arial Narrow" pitchFamily="34" charset="0"/>
              </a:rPr>
              <a:t>Horčík horel oslnivým plameňom.</a:t>
            </a:r>
          </a:p>
          <a:p>
            <a:r>
              <a:rPr lang="sk-SK" b="1" dirty="0">
                <a:latin typeface="Arial Narrow" pitchFamily="34" charset="0"/>
              </a:rPr>
              <a:t>Po skončení horenia vznikla biela prášková látka.</a:t>
            </a:r>
          </a:p>
        </p:txBody>
      </p:sp>
      <p:pic>
        <p:nvPicPr>
          <p:cNvPr id="12" name="Obrázok 11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2786058"/>
            <a:ext cx="2762269" cy="2071702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</p:pic>
      <p:pic>
        <p:nvPicPr>
          <p:cNvPr id="13" name="Obrázok 12" descr="Mg,mlha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488" y="3812168"/>
            <a:ext cx="3286148" cy="2688667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sk-SK" sz="6000" dirty="0" smtClean="0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Bernard MT Condensed" pitchFamily="18" charset="0"/>
              </a:rPr>
              <a:t>Chemické reakcie</a:t>
            </a:r>
            <a:endParaRPr lang="sk-SK" sz="6000" dirty="0">
              <a:gradFill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50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Bernard MT Condensed" pitchFamily="18" charset="0"/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buBlip>
                <a:blip r:embed="rId2"/>
              </a:buBlip>
            </a:pPr>
            <a:r>
              <a:rPr lang="sk-SK" sz="2800" b="1" dirty="0"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</a:rPr>
              <a:t>Deje, pri ktorých z určitých chemických látok vznikajú iné </a:t>
            </a:r>
            <a:r>
              <a:rPr lang="sk-SK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</a:rPr>
              <a:t>chemické látky</a:t>
            </a:r>
            <a:r>
              <a:rPr lang="sk-SK" sz="2800" b="1" dirty="0"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</a:rPr>
              <a:t>, nazývame </a:t>
            </a:r>
            <a:r>
              <a:rPr lang="sk-SK" sz="2800" b="1" dirty="0">
                <a:solidFill>
                  <a:srgbClr val="FF0000"/>
                </a:solidFill>
                <a:effectLst/>
                <a:latin typeface="Arial Narrow" pitchFamily="34" charset="0"/>
              </a:rPr>
              <a:t>chemické </a:t>
            </a:r>
            <a:r>
              <a:rPr lang="sk-SK" sz="2800" b="1" dirty="0" smtClean="0">
                <a:solidFill>
                  <a:srgbClr val="FF0000"/>
                </a:solidFill>
                <a:effectLst/>
                <a:latin typeface="Arial Narrow" pitchFamily="34" charset="0"/>
              </a:rPr>
              <a:t>reakcie.</a:t>
            </a:r>
            <a:r>
              <a:rPr lang="sk-SK" sz="2800" b="1" dirty="0" smtClean="0">
                <a:solidFill>
                  <a:srgbClr val="0070C0"/>
                </a:solidFill>
                <a:effectLst/>
                <a:latin typeface="Arial Narrow" pitchFamily="34" charset="0"/>
              </a:rPr>
              <a:t> /chemické deje/</a:t>
            </a:r>
            <a:endParaRPr lang="sk-SK" sz="2800" b="1" dirty="0">
              <a:solidFill>
                <a:srgbClr val="0070C0"/>
              </a:solidFill>
              <a:effectLst/>
              <a:latin typeface="Arial Narrow" pitchFamily="34" charset="0"/>
            </a:endParaRPr>
          </a:p>
          <a:p>
            <a:pPr>
              <a:buBlip>
                <a:blip r:embed="rId2"/>
              </a:buBlip>
            </a:pPr>
            <a:r>
              <a:rPr lang="sk-SK" sz="2800" dirty="0" smtClean="0">
                <a:effectLst/>
                <a:latin typeface="Arial Narrow" pitchFamily="34" charset="0"/>
              </a:rPr>
              <a:t>h</a:t>
            </a:r>
            <a:r>
              <a:rPr lang="sk-SK" sz="280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ovoríme</a:t>
            </a:r>
            <a:r>
              <a:rPr lang="sk-SK" sz="2800" dirty="0">
                <a:solidFill>
                  <a:schemeClr val="tx1"/>
                </a:solidFill>
                <a:effectLst/>
                <a:latin typeface="Arial Narrow" pitchFamily="34" charset="0"/>
              </a:rPr>
              <a:t>, že látky (v našom pokuse horčík a vzdušný kyslík) spolu reagovali</a:t>
            </a:r>
            <a:r>
              <a:rPr lang="sk-SK" sz="280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.</a:t>
            </a:r>
          </a:p>
          <a:p>
            <a:pPr marL="0" indent="0">
              <a:buNone/>
            </a:pPr>
            <a:endParaRPr lang="sk-SK" sz="2800" dirty="0"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>
              <a:buBlip>
                <a:blip r:embed="rId2"/>
              </a:buBlip>
            </a:pPr>
            <a:r>
              <a:rPr lang="sk-SK" sz="2800" b="1" dirty="0">
                <a:solidFill>
                  <a:srgbClr val="FF0000"/>
                </a:solidFill>
                <a:latin typeface="Arial Narrow" pitchFamily="34" charset="0"/>
              </a:rPr>
              <a:t>reaktanty </a:t>
            </a:r>
            <a:r>
              <a:rPr lang="sk-SK" sz="2800" b="1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sk-SK" sz="2800" b="1" dirty="0" smtClean="0">
                <a:latin typeface="Arial Narrow" pitchFamily="34" charset="0"/>
              </a:rPr>
              <a:t>sú l</a:t>
            </a:r>
            <a:r>
              <a:rPr lang="sk-SK" sz="2800" dirty="0" smtClean="0">
                <a:effectLst/>
                <a:latin typeface="Arial Narrow" pitchFamily="34" charset="0"/>
              </a:rPr>
              <a:t>átky, ktoré </a:t>
            </a:r>
            <a:r>
              <a:rPr lang="sk-SK" sz="2800" dirty="0" smtClean="0">
                <a:solidFill>
                  <a:srgbClr val="0070C0"/>
                </a:solidFill>
                <a:effectLst/>
                <a:latin typeface="Arial Narrow" pitchFamily="34" charset="0"/>
              </a:rPr>
              <a:t>reagujú</a:t>
            </a:r>
            <a:r>
              <a:rPr lang="sk-SK" sz="2800" dirty="0">
                <a:latin typeface="Arial Narrow" pitchFamily="34" charset="0"/>
              </a:rPr>
              <a:t> / menia sa / </a:t>
            </a:r>
            <a:endParaRPr lang="sk-SK" sz="2800" dirty="0" smtClean="0">
              <a:effectLst/>
              <a:latin typeface="Arial Narrow" pitchFamily="34" charset="0"/>
            </a:endParaRPr>
          </a:p>
          <a:p>
            <a:pPr>
              <a:buBlip>
                <a:blip r:embed="rId2"/>
              </a:buBlip>
            </a:pPr>
            <a:r>
              <a:rPr lang="sk-SK" sz="2800" b="1" dirty="0">
                <a:solidFill>
                  <a:srgbClr val="FF0000"/>
                </a:solidFill>
                <a:latin typeface="Arial Narrow" pitchFamily="34" charset="0"/>
              </a:rPr>
              <a:t>p</a:t>
            </a:r>
            <a:r>
              <a:rPr lang="sk-SK" sz="2800" b="1" dirty="0" smtClean="0">
                <a:solidFill>
                  <a:srgbClr val="FF0000"/>
                </a:solidFill>
                <a:latin typeface="Arial Narrow" pitchFamily="34" charset="0"/>
              </a:rPr>
              <a:t>rodukty - </a:t>
            </a:r>
            <a:r>
              <a:rPr lang="sk-SK" sz="2800" b="1" dirty="0" smtClean="0">
                <a:latin typeface="Arial Narrow" pitchFamily="34" charset="0"/>
              </a:rPr>
              <a:t>sú</a:t>
            </a:r>
            <a:r>
              <a:rPr lang="sk-SK" sz="2800" dirty="0" smtClean="0">
                <a:effectLst/>
                <a:latin typeface="Arial Narrow" pitchFamily="34" charset="0"/>
              </a:rPr>
              <a:t> </a:t>
            </a:r>
            <a:r>
              <a:rPr lang="sk-SK" sz="2800" dirty="0">
                <a:solidFill>
                  <a:schemeClr val="tx1"/>
                </a:solidFill>
                <a:effectLst/>
                <a:latin typeface="Arial Narrow" pitchFamily="34" charset="0"/>
              </a:rPr>
              <a:t>látky, ktoré </a:t>
            </a:r>
            <a:r>
              <a:rPr lang="sk-SK" sz="2800" dirty="0" smtClean="0">
                <a:solidFill>
                  <a:srgbClr val="0070C0"/>
                </a:solidFill>
                <a:effectLst/>
                <a:latin typeface="Arial Narrow" pitchFamily="34" charset="0"/>
              </a:rPr>
              <a:t>vznikajú</a:t>
            </a:r>
            <a:endParaRPr lang="sk-SK" sz="2800" b="1" dirty="0">
              <a:solidFill>
                <a:srgbClr val="FF0000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sk-SK" dirty="0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Ako zapisujeme </a:t>
            </a:r>
            <a:r>
              <a:rPr lang="sk-SK" dirty="0" smtClean="0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/>
            </a:r>
            <a:br>
              <a:rPr lang="sk-SK" dirty="0" smtClean="0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</a:br>
            <a:r>
              <a:rPr lang="sk-SK" dirty="0" smtClean="0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chemické </a:t>
            </a:r>
            <a:r>
              <a:rPr lang="sk-SK" dirty="0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reakcie?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981200"/>
            <a:ext cx="8029604" cy="4591072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buNone/>
            </a:pPr>
            <a:r>
              <a:rPr lang="pl-PL" b="1" dirty="0">
                <a:effectLst/>
                <a:latin typeface="Arial Narrow" pitchFamily="34" charset="0"/>
              </a:rPr>
              <a:t>C</a:t>
            </a:r>
            <a:r>
              <a:rPr lang="pl-PL" b="1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hemické reakcie zapisujeme </a:t>
            </a:r>
            <a:endParaRPr lang="pl-PL" b="1" dirty="0" smtClean="0"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>
              <a:buNone/>
            </a:pPr>
            <a:r>
              <a:rPr lang="pl-PL" b="1" dirty="0" smtClean="0">
                <a:latin typeface="Arial Narrow" pitchFamily="34" charset="0"/>
              </a:rPr>
              <a:t>a) </a:t>
            </a:r>
            <a:r>
              <a:rPr lang="pl-PL" b="1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chemickými </a:t>
            </a:r>
            <a:r>
              <a:rPr lang="pl-PL" b="1" dirty="0" smtClean="0">
                <a:effectLst/>
                <a:latin typeface="Arial Narrow" pitchFamily="34" charset="0"/>
              </a:rPr>
              <a:t>schémami</a:t>
            </a:r>
            <a:r>
              <a:rPr lang="pl-PL" b="1" dirty="0" smtClean="0">
                <a:effectLst/>
                <a:latin typeface="Arial Narrow" pitchFamily="34" charset="0"/>
              </a:rPr>
              <a:t>: /slovami/</a:t>
            </a:r>
            <a:endParaRPr lang="sk-SK" b="1" dirty="0" smtClean="0"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>
              <a:buNone/>
            </a:pPr>
            <a:r>
              <a:rPr lang="sk-SK" b="1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       </a:t>
            </a:r>
            <a:r>
              <a:rPr lang="sk-SK" b="1" dirty="0" err="1" smtClean="0">
                <a:solidFill>
                  <a:srgbClr val="FF0000"/>
                </a:solidFill>
                <a:effectLst/>
                <a:latin typeface="Arial Narrow" pitchFamily="34" charset="0"/>
              </a:rPr>
              <a:t>reaktanty</a:t>
            </a:r>
            <a:r>
              <a:rPr lang="sk-SK" b="1" dirty="0" smtClean="0">
                <a:solidFill>
                  <a:srgbClr val="FF0000"/>
                </a:solidFill>
                <a:effectLst/>
                <a:latin typeface="Arial Narrow" pitchFamily="34" charset="0"/>
              </a:rPr>
              <a:t> </a:t>
            </a:r>
            <a:r>
              <a:rPr lang="sk-SK" b="1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                                </a:t>
            </a:r>
            <a:r>
              <a:rPr lang="sk-SK" b="1" dirty="0" smtClean="0">
                <a:solidFill>
                  <a:srgbClr val="FF0000"/>
                </a:solidFill>
                <a:effectLst/>
                <a:latin typeface="Arial Narrow" pitchFamily="34" charset="0"/>
              </a:rPr>
              <a:t>produkty</a:t>
            </a:r>
            <a:endParaRPr lang="sk-SK" b="1" dirty="0">
              <a:effectLst/>
              <a:latin typeface="Arial Narrow" pitchFamily="34" charset="0"/>
            </a:endParaRPr>
          </a:p>
          <a:p>
            <a:pPr>
              <a:buNone/>
            </a:pPr>
            <a:r>
              <a:rPr lang="sk-SK" sz="4000" b="1" dirty="0" smtClean="0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 Narrow" pitchFamily="34" charset="0"/>
              </a:rPr>
              <a:t>Pri našom pokuse:</a:t>
            </a:r>
          </a:p>
          <a:p>
            <a:pPr>
              <a:buNone/>
            </a:pPr>
            <a:r>
              <a:rPr lang="sk-SK" b="1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    horčík </a:t>
            </a:r>
            <a:r>
              <a:rPr lang="sk-SK" b="1" dirty="0">
                <a:solidFill>
                  <a:schemeClr val="tx1"/>
                </a:solidFill>
                <a:effectLst/>
                <a:latin typeface="Arial Narrow" pitchFamily="34" charset="0"/>
              </a:rPr>
              <a:t>+ kyslík </a:t>
            </a:r>
            <a:r>
              <a:rPr lang="sk-SK" b="1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                      oxid </a:t>
            </a:r>
            <a:r>
              <a:rPr lang="sk-SK" b="1" dirty="0" err="1" smtClean="0">
                <a:solidFill>
                  <a:schemeClr val="tx1"/>
                </a:solidFill>
                <a:effectLst/>
                <a:latin typeface="Arial Narrow" pitchFamily="34" charset="0"/>
              </a:rPr>
              <a:t>horečnatý</a:t>
            </a:r>
            <a:endParaRPr lang="sk-SK" b="1" dirty="0" smtClean="0"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>
              <a:buNone/>
            </a:pPr>
            <a:r>
              <a:rPr lang="sk-SK" sz="2800" b="1" dirty="0">
                <a:solidFill>
                  <a:srgbClr val="FF0000"/>
                </a:solidFill>
                <a:effectLst/>
                <a:latin typeface="Arial Narrow" pitchFamily="34" charset="0"/>
              </a:rPr>
              <a:t>Schému čítame:</a:t>
            </a:r>
          </a:p>
          <a:p>
            <a:pPr>
              <a:buNone/>
            </a:pPr>
            <a:r>
              <a:rPr lang="sk-SK" sz="2800" b="1" dirty="0">
                <a:solidFill>
                  <a:schemeClr val="tx1"/>
                </a:solidFill>
                <a:effectLst/>
                <a:latin typeface="Arial Narrow" pitchFamily="34" charset="0"/>
              </a:rPr>
              <a:t>horčík reaguje s kyslíkom za vzniku </a:t>
            </a:r>
            <a:r>
              <a:rPr lang="sk-SK" sz="2800" b="1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oxidu </a:t>
            </a:r>
            <a:r>
              <a:rPr lang="sk-SK" sz="2800" b="1" dirty="0" err="1" smtClean="0">
                <a:solidFill>
                  <a:schemeClr val="tx1"/>
                </a:solidFill>
                <a:effectLst/>
                <a:latin typeface="Arial Narrow" pitchFamily="34" charset="0"/>
              </a:rPr>
              <a:t>horečnatého</a:t>
            </a:r>
            <a:endParaRPr lang="sk-SK" sz="2800" b="1" dirty="0">
              <a:effectLst/>
              <a:latin typeface="Arial Narrow" pitchFamily="34" charset="0"/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3214678" y="3357562"/>
            <a:ext cx="178595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>
            <a:off x="3357554" y="4643446"/>
            <a:ext cx="164307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sk-SK" dirty="0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Ako zapisujeme </a:t>
            </a:r>
            <a:r>
              <a:rPr lang="sk-SK" dirty="0" smtClean="0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/>
            </a:r>
            <a:br>
              <a:rPr lang="sk-SK" dirty="0" smtClean="0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</a:br>
            <a:r>
              <a:rPr lang="sk-SK" dirty="0" smtClean="0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chemické </a:t>
            </a:r>
            <a:r>
              <a:rPr lang="sk-SK" dirty="0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reakcie?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916832"/>
            <a:ext cx="8029604" cy="465544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buNone/>
            </a:pPr>
            <a:r>
              <a:rPr lang="pl-PL" b="1" dirty="0">
                <a:effectLst/>
                <a:latin typeface="Arial Narrow" pitchFamily="34" charset="0"/>
              </a:rPr>
              <a:t>C</a:t>
            </a:r>
            <a:r>
              <a:rPr lang="pl-PL" b="1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hemické reakcie zapisujeme </a:t>
            </a:r>
            <a:r>
              <a:rPr lang="pl-PL" b="1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aj</a:t>
            </a:r>
          </a:p>
          <a:p>
            <a:pPr>
              <a:buNone/>
            </a:pPr>
            <a:r>
              <a:rPr lang="pl-PL" b="1" dirty="0">
                <a:latin typeface="Arial Narrow" pitchFamily="34" charset="0"/>
              </a:rPr>
              <a:t>b</a:t>
            </a:r>
            <a:r>
              <a:rPr lang="pl-PL" b="1" dirty="0" smtClean="0">
                <a:latin typeface="Arial Narrow" pitchFamily="34" charset="0"/>
              </a:rPr>
              <a:t>) </a:t>
            </a:r>
            <a:r>
              <a:rPr lang="pl-PL" b="1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chemickými </a:t>
            </a:r>
            <a:r>
              <a:rPr lang="pl-PL" b="1" dirty="0" smtClean="0">
                <a:effectLst/>
                <a:latin typeface="Arial Narrow" pitchFamily="34" charset="0"/>
              </a:rPr>
              <a:t>rovnicami: /so značkami a vzorcami/</a:t>
            </a:r>
            <a:endParaRPr lang="sk-SK" b="1" dirty="0" smtClean="0"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>
              <a:buNone/>
            </a:pPr>
            <a:r>
              <a:rPr lang="sk-SK" b="1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       </a:t>
            </a:r>
            <a:r>
              <a:rPr lang="sk-SK" b="1" dirty="0" err="1" smtClean="0">
                <a:solidFill>
                  <a:srgbClr val="FF0000"/>
                </a:solidFill>
                <a:effectLst/>
                <a:latin typeface="Arial Narrow" pitchFamily="34" charset="0"/>
              </a:rPr>
              <a:t>reaktanty</a:t>
            </a:r>
            <a:r>
              <a:rPr lang="sk-SK" b="1" dirty="0" smtClean="0">
                <a:solidFill>
                  <a:srgbClr val="FF0000"/>
                </a:solidFill>
                <a:effectLst/>
                <a:latin typeface="Arial Narrow" pitchFamily="34" charset="0"/>
              </a:rPr>
              <a:t> </a:t>
            </a:r>
            <a:r>
              <a:rPr lang="sk-SK" b="1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                                </a:t>
            </a:r>
            <a:r>
              <a:rPr lang="sk-SK" b="1" dirty="0" smtClean="0">
                <a:solidFill>
                  <a:srgbClr val="FF0000"/>
                </a:solidFill>
                <a:effectLst/>
                <a:latin typeface="Arial Narrow" pitchFamily="34" charset="0"/>
              </a:rPr>
              <a:t>produkty</a:t>
            </a:r>
            <a:endParaRPr lang="sk-SK" b="1" dirty="0">
              <a:effectLst/>
              <a:latin typeface="Arial Narrow" pitchFamily="34" charset="0"/>
            </a:endParaRPr>
          </a:p>
          <a:p>
            <a:pPr>
              <a:buNone/>
            </a:pPr>
            <a:r>
              <a:rPr lang="sk-SK" sz="4000" b="1" dirty="0" smtClean="0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Arial Narrow" pitchFamily="34" charset="0"/>
              </a:rPr>
              <a:t>Pri našom pokuse:</a:t>
            </a:r>
          </a:p>
          <a:p>
            <a:pPr>
              <a:buNone/>
            </a:pPr>
            <a:r>
              <a:rPr lang="sk-SK" b="1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   </a:t>
            </a:r>
            <a:r>
              <a:rPr lang="sk-SK" b="1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2 </a:t>
            </a:r>
            <a:r>
              <a:rPr lang="sk-SK" b="1" dirty="0" smtClean="0">
                <a:latin typeface="Arial Narrow" pitchFamily="34" charset="0"/>
              </a:rPr>
              <a:t>Mg</a:t>
            </a:r>
            <a:r>
              <a:rPr lang="sk-SK" b="1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 </a:t>
            </a:r>
            <a:r>
              <a:rPr lang="sk-SK" b="1" dirty="0">
                <a:solidFill>
                  <a:schemeClr val="tx1"/>
                </a:solidFill>
                <a:effectLst/>
                <a:latin typeface="Arial Narrow" pitchFamily="34" charset="0"/>
              </a:rPr>
              <a:t>+ </a:t>
            </a:r>
            <a:r>
              <a:rPr lang="sk-SK" b="1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O</a:t>
            </a:r>
            <a:r>
              <a:rPr lang="sk-SK" b="1" baseline="-2500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2</a:t>
            </a:r>
            <a:r>
              <a:rPr lang="sk-SK" b="1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                      2 </a:t>
            </a:r>
            <a:r>
              <a:rPr lang="sk-SK" b="1" dirty="0" err="1" smtClean="0">
                <a:solidFill>
                  <a:schemeClr val="tx1"/>
                </a:solidFill>
                <a:effectLst/>
                <a:latin typeface="Arial Narrow" pitchFamily="34" charset="0"/>
              </a:rPr>
              <a:t>MgO</a:t>
            </a:r>
            <a:endParaRPr lang="sk-SK" b="1" dirty="0" smtClean="0"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3214678" y="3933056"/>
            <a:ext cx="178595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>
            <a:off x="2464579" y="5251076"/>
            <a:ext cx="164307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45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buNone/>
            </a:pPr>
            <a:r>
              <a:rPr lang="sk-SK" sz="2800" b="1" dirty="0">
                <a:solidFill>
                  <a:srgbClr val="FF0000"/>
                </a:solidFill>
                <a:latin typeface="Arial Narrow" pitchFamily="34" charset="0"/>
              </a:rPr>
              <a:t>Chemické reakcie </a:t>
            </a:r>
            <a:r>
              <a:rPr lang="sk-SK" sz="2800" b="1" dirty="0">
                <a:solidFill>
                  <a:schemeClr val="tx1"/>
                </a:solidFill>
                <a:latin typeface="Arial Narrow" pitchFamily="34" charset="0"/>
              </a:rPr>
              <a:t>sú deje, pri </a:t>
            </a:r>
            <a:r>
              <a:rPr lang="sk-SK" sz="2800" b="1" dirty="0" smtClean="0">
                <a:solidFill>
                  <a:schemeClr val="tx1"/>
                </a:solidFill>
                <a:latin typeface="Arial Narrow" pitchFamily="34" charset="0"/>
              </a:rPr>
              <a:t>ktorých z určitých chemických </a:t>
            </a:r>
            <a:r>
              <a:rPr lang="sk-SK" sz="2800" b="1" dirty="0">
                <a:solidFill>
                  <a:schemeClr val="tx1"/>
                </a:solidFill>
                <a:latin typeface="Arial Narrow" pitchFamily="34" charset="0"/>
              </a:rPr>
              <a:t>látok vznikajú iné chemické látky</a:t>
            </a:r>
            <a:r>
              <a:rPr lang="sk-SK" sz="2800" b="1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>
              <a:buNone/>
            </a:pPr>
            <a:endParaRPr lang="sk-SK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sk-SK" sz="2800" b="1" dirty="0" err="1">
                <a:solidFill>
                  <a:srgbClr val="FF0000"/>
                </a:solidFill>
                <a:latin typeface="Arial Narrow" pitchFamily="34" charset="0"/>
              </a:rPr>
              <a:t>Reaktanty</a:t>
            </a:r>
            <a:r>
              <a:rPr lang="sk-SK" sz="2800" b="1" dirty="0">
                <a:solidFill>
                  <a:schemeClr val="tx1"/>
                </a:solidFill>
                <a:latin typeface="Arial Narrow" pitchFamily="34" charset="0"/>
              </a:rPr>
              <a:t> sú látky, ktoré vstupujú do chemickej reakcie, </a:t>
            </a:r>
            <a:r>
              <a:rPr lang="sk-SK" sz="2800" b="1" dirty="0" smtClean="0">
                <a:solidFill>
                  <a:schemeClr val="tx1"/>
                </a:solidFill>
                <a:latin typeface="Arial Narrow" pitchFamily="34" charset="0"/>
              </a:rPr>
              <a:t>navzájom reagujú.</a:t>
            </a:r>
          </a:p>
          <a:p>
            <a:pPr>
              <a:buNone/>
            </a:pPr>
            <a:endParaRPr lang="sk-SK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sk-SK" sz="2800" b="1" dirty="0">
                <a:solidFill>
                  <a:srgbClr val="FF0000"/>
                </a:solidFill>
                <a:latin typeface="Arial Narrow" pitchFamily="34" charset="0"/>
              </a:rPr>
              <a:t>Produkty</a:t>
            </a:r>
            <a:r>
              <a:rPr lang="sk-SK" sz="2800" b="1" dirty="0">
                <a:solidFill>
                  <a:schemeClr val="tx1"/>
                </a:solidFill>
                <a:latin typeface="Arial Narrow" pitchFamily="34" charset="0"/>
              </a:rPr>
              <a:t> sú látky, ktoré vznikajú chemickou reakciou</a:t>
            </a:r>
            <a:r>
              <a:rPr lang="sk-SK" sz="2800" b="1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sk-SK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3707904" y="54868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Zhrnutie:</a:t>
            </a:r>
            <a:endParaRPr lang="sk-SK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sk-SK" sz="6000" dirty="0" smtClean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50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Zdroje: </a:t>
            </a:r>
            <a:endParaRPr lang="sk-SK" sz="6000" dirty="0">
              <a:gradFill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50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sz="2000" b="1" dirty="0" smtClean="0">
                <a:latin typeface="Arial Narrow" pitchFamily="34" charset="0"/>
              </a:rPr>
              <a:t>RNDr. Helena Vicenová, RNDr. Veronika Zvončeková, Ing. Emil </a:t>
            </a:r>
            <a:r>
              <a:rPr lang="sk-SK" sz="2000" b="1" dirty="0" err="1" smtClean="0">
                <a:latin typeface="Arial Narrow" pitchFamily="34" charset="0"/>
              </a:rPr>
              <a:t>Adamkovič</a:t>
            </a:r>
            <a:r>
              <a:rPr lang="sk-SK" sz="2000" b="1" dirty="0" smtClean="0">
                <a:latin typeface="Arial Narrow" pitchFamily="34" charset="0"/>
              </a:rPr>
              <a:t>, CSc., Mgr. Daniela Romanová, Chémia pre 7. ročník základných škôl a 2. ročník gymnázií s osemročným štúdiom 2010</a:t>
            </a:r>
          </a:p>
          <a:p>
            <a:pPr>
              <a:buFont typeface="Wingdings" pitchFamily="2" charset="2"/>
              <a:buChar char="§"/>
            </a:pPr>
            <a:r>
              <a:rPr lang="sk-SK" sz="2000" b="1" dirty="0" smtClean="0">
                <a:latin typeface="Arial Narrow" pitchFamily="34" charset="0"/>
                <a:hlinkClick r:id="rId2"/>
              </a:rPr>
              <a:t>http://www.gify.nou.cz/</a:t>
            </a:r>
          </a:p>
          <a:p>
            <a:pPr>
              <a:buFont typeface="Wingdings" pitchFamily="2" charset="2"/>
              <a:buChar char="§"/>
            </a:pPr>
            <a:r>
              <a:rPr lang="sk-SK" sz="2000" b="1" dirty="0" smtClean="0">
                <a:latin typeface="Arial Narrow" pitchFamily="34" charset="0"/>
                <a:hlinkClick r:id="rId2"/>
              </a:rPr>
              <a:t>http://www.beruska8.cz/odkazy/gif.htm</a:t>
            </a:r>
          </a:p>
          <a:p>
            <a:endParaRPr lang="sk-SK" dirty="0"/>
          </a:p>
        </p:txBody>
      </p:sp>
      <p:pic>
        <p:nvPicPr>
          <p:cNvPr id="4" name="Obrázok 3" descr="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929066"/>
            <a:ext cx="3857652" cy="2236617"/>
          </a:xfrm>
          <a:prstGeom prst="rect">
            <a:avLst/>
          </a:prstGeom>
        </p:spPr>
      </p:pic>
      <p:pic>
        <p:nvPicPr>
          <p:cNvPr id="5" name="Obrázok 4" descr="4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4414" y="4018346"/>
            <a:ext cx="1785950" cy="2411032"/>
          </a:xfrm>
          <a:prstGeom prst="rect">
            <a:avLst/>
          </a:prstGeom>
        </p:spPr>
      </p:pic>
      <p:pic>
        <p:nvPicPr>
          <p:cNvPr id="6" name="Obrázok 5" descr="02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10" y="285728"/>
            <a:ext cx="3867150" cy="609600"/>
          </a:xfrm>
          <a:prstGeom prst="rect">
            <a:avLst/>
          </a:prstGeom>
        </p:spPr>
      </p:pic>
      <p:pic>
        <p:nvPicPr>
          <p:cNvPr id="7" name="Obrázok 6" descr="02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00562" y="285728"/>
            <a:ext cx="3867150" cy="609600"/>
          </a:xfrm>
          <a:prstGeom prst="rect">
            <a:avLst/>
          </a:prstGeom>
        </p:spPr>
      </p:pic>
      <p:pic>
        <p:nvPicPr>
          <p:cNvPr id="8" name="Obrázok 7" descr="027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58082" y="928670"/>
            <a:ext cx="952500" cy="1104900"/>
          </a:xfrm>
          <a:prstGeom prst="rect">
            <a:avLst/>
          </a:prstGeom>
        </p:spPr>
      </p:pic>
      <p:pic>
        <p:nvPicPr>
          <p:cNvPr id="9" name="Obrázok 8" descr="027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29256" y="2786058"/>
            <a:ext cx="952500" cy="1104900"/>
          </a:xfrm>
          <a:prstGeom prst="rect">
            <a:avLst/>
          </a:prstGeom>
        </p:spPr>
      </p:pic>
      <p:pic>
        <p:nvPicPr>
          <p:cNvPr id="10" name="Obrázok 9" descr="027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28926" y="4714884"/>
            <a:ext cx="952500" cy="1104900"/>
          </a:xfrm>
          <a:prstGeom prst="rect">
            <a:avLst/>
          </a:prstGeom>
        </p:spPr>
      </p:pic>
      <p:pic>
        <p:nvPicPr>
          <p:cNvPr id="11" name="Obrázok 10" descr="027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58148" y="3497580"/>
            <a:ext cx="523872" cy="607692"/>
          </a:xfrm>
          <a:prstGeom prst="rect">
            <a:avLst/>
          </a:prstGeom>
        </p:spPr>
      </p:pic>
      <p:pic>
        <p:nvPicPr>
          <p:cNvPr id="12" name="Obrázok 11" descr="027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00892" y="3286124"/>
            <a:ext cx="523872" cy="607692"/>
          </a:xfrm>
          <a:prstGeom prst="rect">
            <a:avLst/>
          </a:prstGeom>
        </p:spPr>
      </p:pic>
      <p:pic>
        <p:nvPicPr>
          <p:cNvPr id="13" name="Obrázok 12" descr="027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43900" y="2285992"/>
            <a:ext cx="523872" cy="607692"/>
          </a:xfrm>
          <a:prstGeom prst="rect">
            <a:avLst/>
          </a:prstGeom>
        </p:spPr>
      </p:pic>
      <p:pic>
        <p:nvPicPr>
          <p:cNvPr id="14" name="Obrázok 13" descr="027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72264" y="1714488"/>
            <a:ext cx="523872" cy="607692"/>
          </a:xfrm>
          <a:prstGeom prst="rect">
            <a:avLst/>
          </a:prstGeom>
        </p:spPr>
      </p:pic>
      <p:pic>
        <p:nvPicPr>
          <p:cNvPr id="15" name="Obrázok 14" descr="027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28926" y="3786190"/>
            <a:ext cx="523872" cy="607692"/>
          </a:xfrm>
          <a:prstGeom prst="rect">
            <a:avLst/>
          </a:prstGeom>
        </p:spPr>
      </p:pic>
      <p:pic>
        <p:nvPicPr>
          <p:cNvPr id="16" name="Obrázok 15" descr="027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71934" y="4214818"/>
            <a:ext cx="523872" cy="607692"/>
          </a:xfrm>
          <a:prstGeom prst="rect">
            <a:avLst/>
          </a:prstGeom>
        </p:spPr>
      </p:pic>
      <p:pic>
        <p:nvPicPr>
          <p:cNvPr id="17" name="Obrázok 16" descr="027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5786" y="4214818"/>
            <a:ext cx="523872" cy="607692"/>
          </a:xfrm>
          <a:prstGeom prst="rect">
            <a:avLst/>
          </a:prstGeom>
        </p:spPr>
      </p:pic>
      <p:pic>
        <p:nvPicPr>
          <p:cNvPr id="19" name="Obrázok 18" descr="038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14942" y="4000504"/>
            <a:ext cx="2914650" cy="581025"/>
          </a:xfrm>
          <a:prstGeom prst="rect">
            <a:avLst/>
          </a:prstGeom>
        </p:spPr>
      </p:pic>
      <p:pic>
        <p:nvPicPr>
          <p:cNvPr id="20" name="Obrázok 19" descr="038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86380" y="4643446"/>
            <a:ext cx="2914650" cy="581025"/>
          </a:xfrm>
          <a:prstGeom prst="rect">
            <a:avLst/>
          </a:prstGeom>
        </p:spPr>
      </p:pic>
      <p:pic>
        <p:nvPicPr>
          <p:cNvPr id="21" name="Obrázok 20" descr="038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43504" y="5357826"/>
            <a:ext cx="2914650" cy="581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sk-SK" dirty="0" smtClean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50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Ďakujem za pozornosť!</a:t>
            </a:r>
            <a:endParaRPr lang="sk-SK" dirty="0">
              <a:gradFill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50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    </a:t>
            </a:r>
            <a:r>
              <a:rPr lang="sk-SK" dirty="0" smtClean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50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Mgr. Mariana </a:t>
            </a:r>
            <a:r>
              <a:rPr lang="sk-SK" dirty="0" err="1" smtClean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50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Pavelčáková</a:t>
            </a:r>
            <a:endParaRPr lang="sk-SK" dirty="0" smtClean="0">
              <a:gradFill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50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  <a:p>
            <a:pPr>
              <a:buNone/>
            </a:pPr>
            <a:r>
              <a:rPr lang="sk-SK" dirty="0" smtClean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50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    © 2011</a:t>
            </a:r>
            <a:endParaRPr lang="sk-SK" dirty="0">
              <a:gradFill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50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  <p:pic>
        <p:nvPicPr>
          <p:cNvPr id="5" name="Obrázok 4" descr="s14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8796" y="1500174"/>
            <a:ext cx="2192095" cy="2786082"/>
          </a:xfrm>
          <a:prstGeom prst="rect">
            <a:avLst/>
          </a:prstGeom>
        </p:spPr>
      </p:pic>
      <p:pic>
        <p:nvPicPr>
          <p:cNvPr id="6" name="Obrázok 5" descr="1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4929198"/>
            <a:ext cx="4286250" cy="1476375"/>
          </a:xfrm>
          <a:prstGeom prst="rect">
            <a:avLst/>
          </a:prstGeom>
        </p:spPr>
      </p:pic>
      <p:pic>
        <p:nvPicPr>
          <p:cNvPr id="7" name="Obrázok 6" descr="02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58082" y="4643446"/>
            <a:ext cx="1486980" cy="1771446"/>
          </a:xfrm>
          <a:prstGeom prst="rect">
            <a:avLst/>
          </a:prstGeom>
        </p:spPr>
      </p:pic>
      <p:pic>
        <p:nvPicPr>
          <p:cNvPr id="8" name="Obrázok 7" descr="17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29322" y="2867349"/>
            <a:ext cx="2071702" cy="2714645"/>
          </a:xfrm>
          <a:prstGeom prst="rect">
            <a:avLst/>
          </a:prstGeom>
        </p:spPr>
      </p:pic>
      <p:pic>
        <p:nvPicPr>
          <p:cNvPr id="9" name="Obrázok 8" descr="03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2714620"/>
            <a:ext cx="6123227" cy="476251"/>
          </a:xfrm>
          <a:prstGeom prst="rect">
            <a:avLst/>
          </a:prstGeom>
        </p:spPr>
      </p:pic>
      <p:pic>
        <p:nvPicPr>
          <p:cNvPr id="10" name="Obrázok 9" descr="038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914650" cy="581025"/>
          </a:xfrm>
          <a:prstGeom prst="rect">
            <a:avLst/>
          </a:prstGeom>
        </p:spPr>
      </p:pic>
      <p:pic>
        <p:nvPicPr>
          <p:cNvPr id="11" name="Obrázok 10" descr="038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85984" y="0"/>
            <a:ext cx="2914650" cy="581025"/>
          </a:xfrm>
          <a:prstGeom prst="rect">
            <a:avLst/>
          </a:prstGeom>
        </p:spPr>
      </p:pic>
      <p:pic>
        <p:nvPicPr>
          <p:cNvPr id="12" name="Obrázok 11" descr="038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00430" y="0"/>
            <a:ext cx="2914650" cy="581025"/>
          </a:xfrm>
          <a:prstGeom prst="rect">
            <a:avLst/>
          </a:prstGeom>
        </p:spPr>
      </p:pic>
      <p:pic>
        <p:nvPicPr>
          <p:cNvPr id="13" name="Obrázok 12" descr="038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29350" y="0"/>
            <a:ext cx="2914650" cy="581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ónka - zima">
  <a:themeElements>
    <a:clrScheme name="Vlastná 8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72"/>
      </a:hlink>
      <a:folHlink>
        <a:srgbClr val="000072"/>
      </a:folHlink>
    </a:clrScheme>
    <a:fontScheme name="Motív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šablónka - zima</Template>
  <TotalTime>238</TotalTime>
  <Words>275</Words>
  <Application>Microsoft Office PowerPoint</Application>
  <PresentationFormat>Prezentácia na obrazovke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5" baseType="lpstr">
      <vt:lpstr>Arial Narrow</vt:lpstr>
      <vt:lpstr>Bernard MT Condensed</vt:lpstr>
      <vt:lpstr>Calibri</vt:lpstr>
      <vt:lpstr>Impact</vt:lpstr>
      <vt:lpstr>Times New Roman</vt:lpstr>
      <vt:lpstr>Wingdings</vt:lpstr>
      <vt:lpstr>šablónka - zima</vt:lpstr>
      <vt:lpstr>Chemické reakcie</vt:lpstr>
      <vt:lpstr>Chemická reakcia  horčíka s kyslíkom.</vt:lpstr>
      <vt:lpstr>Chemické reakcie</vt:lpstr>
      <vt:lpstr>Ako zapisujeme  chemické reakcie?</vt:lpstr>
      <vt:lpstr>Ako zapisujeme  chemické reakcie?</vt:lpstr>
      <vt:lpstr>Prezentácia programu PowerPoint</vt:lpstr>
      <vt:lpstr>Zdroje: </vt:lpstr>
      <vt:lpstr>Ďakujem za pozornosť!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Chemické reakcie</dc:title>
  <dc:creator>Mgr. Mariana Pavelčáková</dc:creator>
  <cp:lastModifiedBy>Uzivatel</cp:lastModifiedBy>
  <cp:revision>36</cp:revision>
  <dcterms:created xsi:type="dcterms:W3CDTF">2011-01-14T16:42:45Z</dcterms:created>
  <dcterms:modified xsi:type="dcterms:W3CDTF">2021-04-11T17:18:40Z</dcterms:modified>
</cp:coreProperties>
</file>