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57" r:id="rId6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20A95-EEF9-48C6-AF6E-9CEDEB5669C0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92219-4080-481E-8F6C-55E2075F4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96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92219-4080-481E-8F6C-55E2075F4E5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46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362421-C9F2-4703-96F1-8157F9028B7A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71DE5E-A04E-4776-89CC-2E91FCB55B0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776245">
            <a:off x="646840" y="720796"/>
            <a:ext cx="7680960" cy="1828799"/>
          </a:xfrm>
        </p:spPr>
        <p:txBody>
          <a:bodyPr/>
          <a:lstStyle/>
          <a:p>
            <a:r>
              <a:rPr lang="sk-SK" sz="3600" dirty="0" smtClean="0">
                <a:latin typeface="Comic Sans MS" pitchFamily="66" charset="0"/>
              </a:rPr>
              <a:t>Z</a:t>
            </a:r>
            <a:r>
              <a:rPr lang="sk-SK" sz="2400" dirty="0" smtClean="0">
                <a:latin typeface="Comic Sans MS" pitchFamily="66" charset="0"/>
              </a:rPr>
              <a:t>ÁKLADNÉ</a:t>
            </a:r>
            <a:r>
              <a:rPr lang="sk-SK" dirty="0" smtClean="0">
                <a:latin typeface="Comic Sans MS" pitchFamily="66" charset="0"/>
              </a:rPr>
              <a:t> </a:t>
            </a:r>
            <a:r>
              <a:rPr lang="sk-SK" sz="3600" dirty="0" smtClean="0">
                <a:latin typeface="Comic Sans MS" pitchFamily="66" charset="0"/>
              </a:rPr>
              <a:t>Z</a:t>
            </a:r>
            <a:r>
              <a:rPr lang="sk-SK" sz="2400" dirty="0" smtClean="0">
                <a:latin typeface="Comic Sans MS" pitchFamily="66" charset="0"/>
              </a:rPr>
              <a:t>ložky</a:t>
            </a:r>
            <a:r>
              <a:rPr lang="sk-SK" dirty="0" smtClean="0">
                <a:latin typeface="Comic Sans MS" pitchFamily="66" charset="0"/>
              </a:rPr>
              <a:t> P</a:t>
            </a:r>
            <a:r>
              <a:rPr lang="sk-SK" sz="2400" dirty="0" smtClean="0">
                <a:latin typeface="Comic Sans MS" pitchFamily="66" charset="0"/>
              </a:rPr>
              <a:t>OTRAVÍN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7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79512" y="822960"/>
            <a:ext cx="4392488" cy="432054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2400" dirty="0"/>
              <a:t>Systém potravinovej pyramídy rozdeľuje jednotlivé zložky potravy do samostatných skupín podľa ich vlastností, rôznosti obsahu živín a tým pádom aj do určitej frekvencie v akej tieto </a:t>
            </a:r>
            <a:r>
              <a:rPr lang="sk-SK" sz="2400" dirty="0" smtClean="0"/>
              <a:t>potraviny </a:t>
            </a:r>
            <a:r>
              <a:rPr lang="sk-SK" sz="2400" dirty="0"/>
              <a:t>konzumovať.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endParaRPr lang="sk-SK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k-SK" sz="2400" dirty="0"/>
              <a:t>Jej hlavné heslo však znie: Všetko, ale v správnej miere.</a:t>
            </a:r>
          </a:p>
          <a:p>
            <a:pPr marL="457200" indent="-457200">
              <a:buFont typeface="Arial" pitchFamily="34" charset="0"/>
              <a:buChar char="•"/>
            </a:pPr>
            <a:endParaRPr lang="sk-SK" sz="2600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75" y="822324"/>
            <a:ext cx="3981673" cy="398167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  <a:cs typeface="Times New Roman" pitchFamily="18" charset="0"/>
              </a:rPr>
              <a:t>Pyramída STRAVOVANIA</a:t>
            </a:r>
            <a:endParaRPr lang="sk-SK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600" dirty="0" smtClean="0">
                <a:latin typeface="Comic Sans MS" pitchFamily="66" charset="0"/>
                <a:cs typeface="Times New Roman" pitchFamily="18" charset="0"/>
              </a:rPr>
              <a:t>JEDÁLNÍČEK ZDRAVEJ VÝŽIVY</a:t>
            </a:r>
            <a:endParaRPr lang="sk-SK" sz="2600" dirty="0"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744625"/>
              </p:ext>
            </p:extLst>
          </p:nvPr>
        </p:nvGraphicFramePr>
        <p:xfrm>
          <a:off x="683568" y="1059581"/>
          <a:ext cx="7521575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8833">
                <a:tc>
                  <a:txBody>
                    <a:bodyPr/>
                    <a:lstStyle/>
                    <a:p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Raňajky</a:t>
                      </a: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cereálie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s mliekom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r>
                        <a:rPr lang="sk-SK" dirty="0" smtClean="0"/>
                        <a:t>Desiata: rožok s maslom</a:t>
                      </a:r>
                      <a:r>
                        <a:rPr lang="sk-SK" baseline="0" dirty="0" smtClean="0"/>
                        <a:t>, šalátom a paradajkami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Obed: polievka brokolicová-krémová, rizoto so zeleninou a uhorkový šalát          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Olovrant: puding s ovocím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Večera: volské oko s prílohou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47814"/>
            <a:ext cx="2829266" cy="159382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19195"/>
            <a:ext cx="2880320" cy="205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Zásady zdravej výživy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2960" y="825471"/>
            <a:ext cx="7520940" cy="41945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pravidelná strava, aspoň 5x denne (raňajky, desiata, obed, olovrant, večera</a:t>
            </a:r>
            <a:r>
              <a:rPr lang="sk-SK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znížiť príjem soli na 5 g denne</a:t>
            </a:r>
            <a:r>
              <a:rPr lang="sk-SK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obmedziť konzumáciu jedál a nápojov s pridaným cukrom</a:t>
            </a:r>
            <a:r>
              <a:rPr lang="sk-SK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denná konzumácia ovocia a zeleniny (5 porcií</a:t>
            </a:r>
            <a:r>
              <a:rPr lang="sk-SK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dodržiavanie pitného režimu, aspoň 2l tekutín denne (ideálne čistú vodu, bylinkové nesladené čaje, čerstvé šťavy z ovocia a zeleniny</a:t>
            </a:r>
            <a:r>
              <a:rPr lang="sk-SK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...),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zvýšiť príjem vlákniny, celozrnného pečiva, cestovín a celozrnných obilnín,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nahradiť stužené tuky (margaríny) panenskými rastlinnými olejmi (napr. slnečnicovým),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vyberať rôznorodé bielkoviny, ktoré zahŕňajú ryby, chudé mäso a hydinu, vajíčka, fazuľu a hrášok, nesolené výrobky a semená,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zvýšiť príjem nízkotučného mlieka a mliečnych výrobkov,</a:t>
            </a:r>
          </a:p>
          <a:p>
            <a:pPr>
              <a:buFont typeface="Arial" pitchFamily="34" charset="0"/>
              <a:buChar char="•"/>
            </a:pPr>
            <a:r>
              <a:rPr lang="sk-SK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vyberať si menšie porcie jedla.</a:t>
            </a:r>
          </a:p>
          <a:p>
            <a:pPr marL="0" indent="0"/>
            <a:endParaRPr lang="sk-SK" b="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2063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260936">
            <a:off x="695516" y="372087"/>
            <a:ext cx="7680960" cy="3765324"/>
          </a:xfrm>
        </p:spPr>
        <p:txBody>
          <a:bodyPr/>
          <a:lstStyle/>
          <a:p>
            <a:pPr algn="ctr"/>
            <a:r>
              <a:rPr lang="sk-SK" dirty="0" smtClean="0">
                <a:latin typeface="Comic Sans MS" pitchFamily="66" charset="0"/>
              </a:rPr>
              <a:t>Ďakujem za pozornosť!</a:t>
            </a:r>
            <a:br>
              <a:rPr lang="sk-SK" dirty="0" smtClean="0">
                <a:latin typeface="Comic Sans MS" pitchFamily="66" charset="0"/>
              </a:rPr>
            </a:b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r>
              <a:rPr lang="sk-SK" dirty="0" smtClean="0">
                <a:latin typeface="Comic Sans MS" pitchFamily="66" charset="0"/>
              </a:rPr>
              <a:t/>
            </a:r>
            <a:br>
              <a:rPr lang="sk-SK" dirty="0" smtClean="0">
                <a:latin typeface="Comic Sans MS" pitchFamily="66" charset="0"/>
              </a:rPr>
            </a:b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r>
              <a:rPr lang="sk-SK" dirty="0" smtClean="0">
                <a:latin typeface="Comic Sans MS" pitchFamily="66" charset="0"/>
              </a:rPr>
              <a:t/>
            </a:r>
            <a:br>
              <a:rPr lang="sk-SK" dirty="0" smtClean="0">
                <a:latin typeface="Comic Sans MS" pitchFamily="66" charset="0"/>
              </a:rPr>
            </a:b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0860">
            <a:off x="2315019" y="1291487"/>
            <a:ext cx="496855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6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hly">
  <a:themeElements>
    <a:clrScheme name="Uhly 3">
      <a:dk1>
        <a:srgbClr val="262626"/>
      </a:dk1>
      <a:lt1>
        <a:srgbClr val="F2F2F2"/>
      </a:lt1>
      <a:dk2>
        <a:srgbClr val="5B7377"/>
      </a:dk2>
      <a:lt2>
        <a:srgbClr val="91DEFA"/>
      </a:lt2>
      <a:accent1>
        <a:srgbClr val="91DEFA"/>
      </a:accent1>
      <a:accent2>
        <a:srgbClr val="950180"/>
      </a:accent2>
      <a:accent3>
        <a:srgbClr val="D533FF"/>
      </a:accent3>
      <a:accent4>
        <a:srgbClr val="E170FF"/>
      </a:accent4>
      <a:accent5>
        <a:srgbClr val="FFFF00"/>
      </a:accent5>
      <a:accent6>
        <a:srgbClr val="FFC000"/>
      </a:accent6>
      <a:hlink>
        <a:srgbClr val="FF0000"/>
      </a:hlink>
      <a:folHlink>
        <a:srgbClr val="EB418A"/>
      </a:folHlink>
    </a:clrScheme>
    <a:fontScheme name="U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Prezentácia2</Template>
  <TotalTime>447</TotalTime>
  <Words>226</Words>
  <Application>Microsoft Office PowerPoint</Application>
  <PresentationFormat>Prezentácia na obrazovke (16:9)</PresentationFormat>
  <Paragraphs>23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Uhly</vt:lpstr>
      <vt:lpstr>ZÁKLADNÉ Zložky POTRAVÍN</vt:lpstr>
      <vt:lpstr>Pyramída STRAVOVANIA</vt:lpstr>
      <vt:lpstr>JEDÁLNÍČEK ZDRAVEJ VÝŽIVY</vt:lpstr>
      <vt:lpstr>Zásady zdravej výživy</vt:lpstr>
      <vt:lpstr>Ďakujem za pozornosť!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Potravová pyramída</dc:title>
  <dc:creator>HP 6710b</dc:creator>
  <cp:lastModifiedBy>Laci</cp:lastModifiedBy>
  <cp:revision>15</cp:revision>
  <dcterms:created xsi:type="dcterms:W3CDTF">2019-04-06T09:06:47Z</dcterms:created>
  <dcterms:modified xsi:type="dcterms:W3CDTF">2020-05-03T21:01:05Z</dcterms:modified>
</cp:coreProperties>
</file>