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57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CD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64A7-1680-40E2-B2EB-E10934F716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F65E-7350-4E38-80EF-7AAC010085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180F-2B33-4A7F-8A21-267AB8AACC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A435-23A2-444C-854B-E3804E1E3A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22B5-D66D-4B88-8051-F41C0BB2DD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2CBC-CF9C-48E2-92B2-81F870AC60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2648-564E-4940-910C-D8053B8FF9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FAB5-31BB-43F5-A3DD-142F3444FA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8CE6-92AE-411A-BB42-4231A64925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2675-A1F5-4919-A32E-2D3AA9FD24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CF39-C6CB-45E1-B8A8-057A208300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B58C94-1795-4654-894D-0AF2EE95578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z="6600" smtClean="0">
                <a:solidFill>
                  <a:srgbClr val="FFC000"/>
                </a:solidFill>
                <a:latin typeface="Algerian" pitchFamily="82" charset="0"/>
              </a:rPr>
              <a:t>Chemické deje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6357938"/>
            <a:ext cx="6400800" cy="257175"/>
          </a:xfrm>
        </p:spPr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052" name="Picture 6" descr="http://www.beruska8.cz/ohnostroj2/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714375"/>
            <a:ext cx="1895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www.beruska8.cz/ohnostroj2/oh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586039" cy="2714644"/>
          </a:xfrm>
          <a:prstGeom prst="roundRect">
            <a:avLst/>
          </a:prstGeom>
          <a:noFill/>
        </p:spPr>
      </p:pic>
      <p:pic>
        <p:nvPicPr>
          <p:cNvPr id="2054" name="Picture 4" descr="D:\škola\Obrázky\Prezentácie\58 (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500438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http://www.beruska8.cz/ohnostroj2/ohn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714375"/>
            <a:ext cx="1990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http://www.beruska8.cz/ohnostroj2/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8572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http://www.beruska8.cz/ohnostroj2/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35718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ttp://www.beruska8.cz/ohnostroj2/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9290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C000"/>
                </a:solidFill>
                <a:latin typeface="Baveuse" pitchFamily="2" charset="-18"/>
              </a:rPr>
              <a:t>Už vieme že....</a:t>
            </a:r>
            <a:endParaRPr lang="sk-SK" smtClean="0">
              <a:solidFill>
                <a:srgbClr val="FFC000"/>
              </a:solidFill>
              <a:latin typeface="Baveuse" pitchFamily="2" charset="-18"/>
            </a:endParaRP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000125" y="1600200"/>
            <a:ext cx="7215188" cy="1900238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  <a:round/>
          </a:ln>
        </p:spPr>
        <p:txBody>
          <a:bodyPr/>
          <a:lstStyle/>
          <a:p>
            <a:pPr eaLnBrk="1" hangingPunct="1"/>
            <a:r>
              <a:rPr lang="sk-SK" sz="2800" b="1" smtClean="0">
                <a:solidFill>
                  <a:srgbClr val="FFC000"/>
                </a:solidFill>
                <a:latin typeface="Baveuse" pitchFamily="2" charset="-18"/>
              </a:rPr>
              <a:t>Pri fyzikálnych dejoch sa nemenia pôvodné látky na iné, môže sa zmeniť ich tvar alebo skupenstvo</a:t>
            </a:r>
            <a:endParaRPr lang="fr-CA" sz="2800" b="1" smtClean="0">
              <a:solidFill>
                <a:srgbClr val="FFC000"/>
              </a:solidFill>
              <a:latin typeface="Baveuse" pitchFamily="2" charset="-18"/>
            </a:endParaRPr>
          </a:p>
          <a:p>
            <a:pPr eaLnBrk="1" hangingPunct="1"/>
            <a:endParaRPr lang="sk-SK" smtClean="0"/>
          </a:p>
        </p:txBody>
      </p:sp>
      <p:pic>
        <p:nvPicPr>
          <p:cNvPr id="4" name="Picture 4" descr="http://druidova.mysteria.cz/UKAZY_VE_VESMIRU/Pictures/vlocka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14752"/>
            <a:ext cx="2357438" cy="20716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cxnSp>
        <p:nvCxnSpPr>
          <p:cNvPr id="5" name="Rovná spojovacia šípka 4"/>
          <p:cNvCxnSpPr/>
          <p:nvPr/>
        </p:nvCxnSpPr>
        <p:spPr>
          <a:xfrm>
            <a:off x="3714750" y="4786313"/>
            <a:ext cx="1428750" cy="15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6" descr="http://www.fpv.umb.sk/~vzdchem/KEGA/TUR/VODA/povrchNapatieVody_soubory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2600320" cy="20716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solidFill>
                  <a:srgbClr val="FFC000"/>
                </a:solidFill>
                <a:latin typeface="Baveuse" pitchFamily="2" charset="-18"/>
              </a:rPr>
              <a:t>Poznáme mnohé deje, </a:t>
            </a:r>
            <a:br>
              <a:rPr lang="sk-SK" sz="3600" smtClean="0">
                <a:solidFill>
                  <a:srgbClr val="FFC000"/>
                </a:solidFill>
                <a:latin typeface="Baveuse" pitchFamily="2" charset="-18"/>
              </a:rPr>
            </a:br>
            <a:r>
              <a:rPr lang="sk-SK" sz="3600" smtClean="0">
                <a:solidFill>
                  <a:srgbClr val="FFC000"/>
                </a:solidFill>
                <a:latin typeface="Baveuse" pitchFamily="2" charset="-18"/>
              </a:rPr>
              <a:t>pri ktorých sa látky menia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0125" y="2214563"/>
            <a:ext cx="2643188" cy="642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solidFill>
                  <a:srgbClr val="FFC000"/>
                </a:solidFill>
                <a:latin typeface="Baveuse" pitchFamily="2" charset="-18"/>
              </a:rPr>
              <a:t>Dýchanie</a:t>
            </a:r>
          </a:p>
        </p:txBody>
      </p:sp>
      <p:pic>
        <p:nvPicPr>
          <p:cNvPr id="17410" name="Picture 2" descr="http://img.cas.sk/img/8/article/340898_import-dychanie-spravne-relax-meditacia-dychanie-spravne-meditacia.jpg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2571736" y="3143248"/>
            <a:ext cx="3929090" cy="268605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4643438" y="2214563"/>
            <a:ext cx="2751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C000"/>
                </a:solidFill>
              </a:rPr>
              <a:t>Dýchame kyslík,  </a:t>
            </a: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4143375" y="2571750"/>
            <a:ext cx="4143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FFC000"/>
                </a:solidFill>
              </a:rPr>
              <a:t>vydychujeme oxid uhličitý</a:t>
            </a:r>
          </a:p>
          <a:p>
            <a:endParaRPr lang="sk-SK" sz="2400" b="1">
              <a:solidFill>
                <a:srgbClr val="FFC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214438" y="4572000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214438" y="3714750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2786063" y="4286250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5357813" y="4357688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7072313" y="40005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7072313" y="3071813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7072313" y="4929188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C000"/>
                </a:solidFill>
                <a:latin typeface="Baveuse" pitchFamily="2" charset="-18"/>
              </a:rPr>
              <a:t>Fotosyntéza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28813" y="1357313"/>
            <a:ext cx="52863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solidFill>
                  <a:srgbClr val="FFC000"/>
                </a:solidFill>
              </a:rPr>
              <a:t>Rastlina prijíma oxid uhličitý </a:t>
            </a:r>
          </a:p>
          <a:p>
            <a:pPr eaLnBrk="1" hangingPunct="1">
              <a:buFontTx/>
              <a:buNone/>
            </a:pPr>
            <a:r>
              <a:rPr lang="sk-SK" smtClean="0">
                <a:solidFill>
                  <a:srgbClr val="FFC000"/>
                </a:solidFill>
              </a:rPr>
              <a:t>a do prostredia uniká kyslík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643182"/>
            <a:ext cx="2770027" cy="370744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Ovál 5"/>
          <p:cNvSpPr/>
          <p:nvPr/>
        </p:nvSpPr>
        <p:spPr>
          <a:xfrm>
            <a:off x="1214438" y="2928938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214438" y="4714875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7000875" y="4429125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7072313" y="3500438"/>
            <a:ext cx="914400" cy="9144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1214438" y="3786188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2500313" y="4357688"/>
            <a:ext cx="928687" cy="15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6000750" y="4357688"/>
            <a:ext cx="928688" cy="15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solidFill>
                  <a:srgbClr val="FFC000"/>
                </a:solidFill>
                <a:latin typeface="Baveuse" pitchFamily="2" charset="-18"/>
              </a:rPr>
              <a:t>Ďalšie chemické deje:</a:t>
            </a:r>
          </a:p>
        </p:txBody>
      </p:sp>
      <p:pic>
        <p:nvPicPr>
          <p:cNvPr id="19458" name="Picture 2" descr="C:\Users\zuzana\Downloads\hrd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3314704" cy="220027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9459" name="Picture 3" descr="C:\Users\zuzana\Downloads\hor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500462" cy="22145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9460" name="Picture 4" descr="C:\Users\zuzana\Downloads\hnile-jablka-2.jpg"/>
          <p:cNvPicPr>
            <a:picLocks noChangeAspect="1" noChangeArrowheads="1"/>
          </p:cNvPicPr>
          <p:nvPr/>
        </p:nvPicPr>
        <p:blipFill>
          <a:blip r:embed="rId4" cstate="print"/>
          <a:srcRect t="52632"/>
          <a:stretch>
            <a:fillRect/>
          </a:stretch>
        </p:blipFill>
        <p:spPr bwMode="auto">
          <a:xfrm>
            <a:off x="4286248" y="4000504"/>
            <a:ext cx="3714776" cy="184307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9461" name="Picture 5" descr="C:\Users\zuzana\Downloads\lis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3143272" cy="18907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1857375" y="3214688"/>
            <a:ext cx="17922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hrdzavenie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929188" y="3357563"/>
            <a:ext cx="1295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horenie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000250" y="4143375"/>
            <a:ext cx="1773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tlenie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lístia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357813" y="5143500"/>
            <a:ext cx="1960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hnitie</a:t>
            </a: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jablka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mimibazar.sk/h/bs/10/070207/02/l4490.jpg"/>
          <p:cNvPicPr>
            <a:picLocks noChangeAspect="1" noChangeArrowheads="1"/>
          </p:cNvPicPr>
          <p:nvPr/>
        </p:nvPicPr>
        <p:blipFill>
          <a:blip r:embed="rId2" cstate="print"/>
          <a:srcRect t="16667" r="16249"/>
          <a:stretch>
            <a:fillRect/>
          </a:stretch>
        </p:blipFill>
        <p:spPr bwMode="auto">
          <a:xfrm>
            <a:off x="1000100" y="857232"/>
            <a:ext cx="3571900" cy="271464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484" name="Picture 4" descr="http://amater.host.sk/image/P1010479_B.JPG"/>
          <p:cNvPicPr>
            <a:picLocks noChangeAspect="1" noChangeArrowheads="1"/>
          </p:cNvPicPr>
          <p:nvPr/>
        </p:nvPicPr>
        <p:blipFill>
          <a:blip r:embed="rId3" cstate="print"/>
          <a:srcRect b="12840"/>
          <a:stretch>
            <a:fillRect/>
          </a:stretch>
        </p:blipFill>
        <p:spPr bwMode="auto">
          <a:xfrm>
            <a:off x="3929058" y="3571876"/>
            <a:ext cx="3390736" cy="271464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1285875" y="1143000"/>
            <a:ext cx="27019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varenie karamelu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211960" y="5373216"/>
            <a:ext cx="26987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odstraňovanie </a:t>
            </a:r>
          </a:p>
          <a:p>
            <a:pPr algn="ctr">
              <a:defRPr/>
            </a:pP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vodného kameňa</a:t>
            </a:r>
          </a:p>
        </p:txBody>
      </p:sp>
      <p:pic>
        <p:nvPicPr>
          <p:cNvPr id="20488" name="Picture 8" descr="traveni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643314"/>
            <a:ext cx="2143140" cy="26432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490" name="Picture 10" descr="zele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857232"/>
            <a:ext cx="2428892" cy="264320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1475656" y="5445224"/>
            <a:ext cx="15192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Trávenie </a:t>
            </a:r>
          </a:p>
          <a:p>
            <a:pPr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potravy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857750" y="1285875"/>
            <a:ext cx="2543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železa </a:t>
            </a:r>
          </a:p>
          <a:p>
            <a:pPr algn="ctr">
              <a:defRPr/>
            </a:pPr>
            <a:r>
              <a:rPr lang="sk-S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 železnej rudy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143000" y="1000125"/>
            <a:ext cx="7143750" cy="2143125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  <a:round/>
          </a:ln>
        </p:spPr>
        <p:txBody>
          <a:bodyPr/>
          <a:lstStyle/>
          <a:p>
            <a:pPr eaLnBrk="1" hangingPunct="1"/>
            <a:r>
              <a:rPr lang="sk-SK" sz="3600" smtClean="0">
                <a:solidFill>
                  <a:srgbClr val="FFC000"/>
                </a:solidFill>
                <a:latin typeface="Baveuse" pitchFamily="2" charset="-18"/>
              </a:rPr>
              <a:t>Pri chemických dejoch sa menia pôvodné látky na iné</a:t>
            </a:r>
          </a:p>
        </p:txBody>
      </p:sp>
      <p:pic>
        <p:nvPicPr>
          <p:cNvPr id="3" name="Picture 3" descr="C:\Users\zuzana\Downloads\ho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2571768" cy="17145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7" name="Picture 5" descr="http://www.kotle-verner.cz/data/sharedfiles/1189/baFull-jpg/kos-na-drevo.jpg"/>
          <p:cNvPicPr>
            <a:picLocks noChangeAspect="1" noChangeArrowheads="1"/>
          </p:cNvPicPr>
          <p:nvPr/>
        </p:nvPicPr>
        <p:blipFill>
          <a:blip r:embed="rId3" cstate="print"/>
          <a:srcRect l="12857" t="19453" r="12142" b="9221"/>
          <a:stretch>
            <a:fillRect/>
          </a:stretch>
        </p:blipFill>
        <p:spPr bwMode="auto">
          <a:xfrm>
            <a:off x="1142976" y="3857628"/>
            <a:ext cx="1714512" cy="15001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201" name="Picture 9" descr="http://www.kalamarka.lezec.sk/sluzby/ohnisko.jpg"/>
          <p:cNvPicPr>
            <a:picLocks noChangeAspect="1" noChangeArrowheads="1"/>
          </p:cNvPicPr>
          <p:nvPr/>
        </p:nvPicPr>
        <p:blipFill>
          <a:blip r:embed="rId4" cstate="print"/>
          <a:srcRect l="30000" t="33811" r="29615" b="32377"/>
          <a:stretch>
            <a:fillRect/>
          </a:stretch>
        </p:blipFill>
        <p:spPr bwMode="auto">
          <a:xfrm>
            <a:off x="6286512" y="3857628"/>
            <a:ext cx="1785950" cy="15001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cxnSp>
        <p:nvCxnSpPr>
          <p:cNvPr id="8" name="Rovná spojovacia šípka 7"/>
          <p:cNvCxnSpPr/>
          <p:nvPr/>
        </p:nvCxnSpPr>
        <p:spPr>
          <a:xfrm>
            <a:off x="2714625" y="4786313"/>
            <a:ext cx="857250" cy="15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5572125" y="4929188"/>
            <a:ext cx="1000125" cy="15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solidFill>
                  <a:srgbClr val="FFC000"/>
                </a:solidFill>
                <a:latin typeface="Baveuse" pitchFamily="2" charset="-18"/>
              </a:rPr>
              <a:t>Vyberte chemické deje:</a:t>
            </a:r>
          </a:p>
        </p:txBody>
      </p:sp>
      <p:pic>
        <p:nvPicPr>
          <p:cNvPr id="9219" name="Picture 2" descr="mliek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00188"/>
            <a:ext cx="1714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snezeni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500188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fotosyntez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88"/>
            <a:ext cx="1619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s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500188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destilacna_kolo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4071938"/>
            <a:ext cx="1643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6" descr="http://cms.tvujdum.cz/userdata/images/42428cistickatopaswater1.jpg"/>
          <p:cNvPicPr>
            <a:picLocks noChangeAspect="1" noChangeArrowheads="1"/>
          </p:cNvPicPr>
          <p:nvPr/>
        </p:nvPicPr>
        <p:blipFill>
          <a:blip r:embed="rId7" cstate="print"/>
          <a:srcRect l="15517" r="18533"/>
          <a:stretch>
            <a:fillRect/>
          </a:stretch>
        </p:blipFill>
        <p:spPr bwMode="auto">
          <a:xfrm>
            <a:off x="6072188" y="4071938"/>
            <a:ext cx="2071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857250" y="3429000"/>
            <a:ext cx="19415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Kysnutie mlieka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000375" y="3429000"/>
            <a:ext cx="1184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Sneženie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572000" y="3429000"/>
            <a:ext cx="15319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286500" y="3357563"/>
            <a:ext cx="19161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Získavanie soli</a:t>
            </a:r>
          </a:p>
          <a:p>
            <a:pPr algn="ctr"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morskej vody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857250" y="5786438"/>
            <a:ext cx="19034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benzínu</a:t>
            </a:r>
          </a:p>
          <a:p>
            <a:pPr algn="ctr"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ropy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6786563" y="5786438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Filtrácia </a:t>
            </a:r>
          </a:p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odpadovej </a:t>
            </a:r>
          </a:p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vody</a:t>
            </a:r>
          </a:p>
        </p:txBody>
      </p:sp>
      <p:pic>
        <p:nvPicPr>
          <p:cNvPr id="18" name="Obrázok 17" descr="h44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1428750"/>
            <a:ext cx="2076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h44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75" y="3929063"/>
            <a:ext cx="2076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ok 19" descr="h44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63" y="1500188"/>
            <a:ext cx="2076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2" descr="D:\škola\Obrázky\Prezentácie\z12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2857500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2" descr="D:\škola\Obrázky\Prezentácie\z12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2857500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31" descr="http://img.topky.sk/3970.jpg/vybuch-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313" y="4071938"/>
            <a:ext cx="1500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7" descr="http://media.novinky.cz/958/219584-top_foto1-5quv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500" y="4071938"/>
            <a:ext cx="2071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BlokTextu 30"/>
          <p:cNvSpPr txBox="1"/>
          <p:nvPr/>
        </p:nvSpPr>
        <p:spPr>
          <a:xfrm>
            <a:off x="2857500" y="5786438"/>
            <a:ext cx="1082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Výbuch </a:t>
            </a:r>
          </a:p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plynu</a:t>
            </a:r>
          </a:p>
        </p:txBody>
      </p:sp>
      <p:sp>
        <p:nvSpPr>
          <p:cNvPr id="32" name="BlokTextu 31"/>
          <p:cNvSpPr txBox="1"/>
          <p:nvPr/>
        </p:nvSpPr>
        <p:spPr>
          <a:xfrm>
            <a:off x="4286250" y="5715000"/>
            <a:ext cx="14906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Spaľovanie </a:t>
            </a:r>
          </a:p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benzínu </a:t>
            </a:r>
          </a:p>
          <a:p>
            <a:pPr>
              <a:defRPr/>
            </a:pP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motore</a:t>
            </a:r>
          </a:p>
        </p:txBody>
      </p:sp>
      <p:pic>
        <p:nvPicPr>
          <p:cNvPr id="33" name="Picture 22" descr="D:\škola\Obrázky\Prezentácie\z12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50" y="5286375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2" descr="D:\škola\Obrázky\Prezentácie\z12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8" y="5286375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Obrázok 34" descr="h44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4000500"/>
            <a:ext cx="2076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ttp://4d.img.v4.skyrock.net/4d5/ghismo/pics/12828154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571625"/>
            <a:ext cx="347662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Nadpis 5"/>
          <p:cNvSpPr>
            <a:spLocks noGrp="1"/>
          </p:cNvSpPr>
          <p:nvPr>
            <p:ph type="title"/>
          </p:nvPr>
        </p:nvSpPr>
        <p:spPr>
          <a:xfrm>
            <a:off x="-642938" y="2286000"/>
            <a:ext cx="7072313" cy="1143000"/>
          </a:xfrm>
        </p:spPr>
        <p:txBody>
          <a:bodyPr/>
          <a:lstStyle/>
          <a:p>
            <a:pPr eaLnBrk="1" hangingPunct="1"/>
            <a:r>
              <a:rPr lang="sk-SK" sz="3600" smtClean="0">
                <a:solidFill>
                  <a:srgbClr val="FFC000"/>
                </a:solidFill>
                <a:latin typeface="Baveuse" pitchFamily="2" charset="-18"/>
              </a:rPr>
              <a:t>Ďakujem za pozornosť!</a:t>
            </a:r>
          </a:p>
        </p:txBody>
      </p:sp>
      <p:sp>
        <p:nvSpPr>
          <p:cNvPr id="10244" name="BlokTextu 6"/>
          <p:cNvSpPr txBox="1">
            <a:spLocks noChangeArrowheads="1"/>
          </p:cNvSpPr>
          <p:nvPr/>
        </p:nvSpPr>
        <p:spPr bwMode="auto">
          <a:xfrm>
            <a:off x="2857500" y="5000625"/>
            <a:ext cx="387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>
                <a:solidFill>
                  <a:srgbClr val="FFC000"/>
                </a:solidFill>
                <a:latin typeface="Baveuse" pitchFamily="2" charset="-18"/>
              </a:rPr>
              <a:t>Mgr. Zuzana Morávková</a:t>
            </a:r>
          </a:p>
          <a:p>
            <a:pPr algn="ctr"/>
            <a:r>
              <a:rPr lang="sk-SK">
                <a:solidFill>
                  <a:srgbClr val="FFC000"/>
                </a:solidFill>
                <a:latin typeface="Baveuse" pitchFamily="2" charset="-18"/>
              </a:rPr>
              <a:t>ZŠ s MŠ Gbely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tuálna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í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aktuálna</Template>
  <TotalTime>155</TotalTime>
  <Words>115</Words>
  <Application>Microsoft Office PowerPoint</Application>
  <PresentationFormat>Prezentácia na obrazovke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aktuálna</vt:lpstr>
      <vt:lpstr>Chemické deje</vt:lpstr>
      <vt:lpstr>Už vieme že....</vt:lpstr>
      <vt:lpstr>Poznáme mnohé deje,  pri ktorých sa látky menia</vt:lpstr>
      <vt:lpstr>Fotosyntéza</vt:lpstr>
      <vt:lpstr>Ďalšie chemické deje:</vt:lpstr>
      <vt:lpstr>Snímka 6</vt:lpstr>
      <vt:lpstr>Pri chemických dejoch sa menia pôvodné látky na iné</vt:lpstr>
      <vt:lpstr>Vyberte chemické deje: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deje</dc:title>
  <dc:creator>zuzana</dc:creator>
  <cp:lastModifiedBy>lenovo_ntb</cp:lastModifiedBy>
  <cp:revision>18</cp:revision>
  <dcterms:created xsi:type="dcterms:W3CDTF">2010-10-10T17:58:07Z</dcterms:created>
  <dcterms:modified xsi:type="dcterms:W3CDTF">2012-11-15T19:52:38Z</dcterms:modified>
</cp:coreProperties>
</file>