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EE6C"/>
    <a:srgbClr val="1FB33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sk-SK"/>
              <a:t>Kliknite sem a upravte štýl predlohy nadpisov.</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a:t>Kliknite sem a upravte štýl predlohy podnadpisov.</a:t>
            </a:r>
          </a:p>
        </p:txBody>
      </p:sp>
      <p:sp>
        <p:nvSpPr>
          <p:cNvPr id="4" name="Zástupný symbol dátumu 3"/>
          <p:cNvSpPr>
            <a:spLocks noGrp="1"/>
          </p:cNvSpPr>
          <p:nvPr>
            <p:ph type="dt" sz="half" idx="10"/>
          </p:nvPr>
        </p:nvSpPr>
        <p:spPr/>
        <p:txBody>
          <a:bodyPr/>
          <a:lstStyle/>
          <a:p>
            <a:fld id="{4D93E72E-F5DF-4E5D-BF9C-2163B48C5C38}" type="datetimeFigureOut">
              <a:rPr lang="sk-SK" smtClean="0"/>
              <a:t>8. 3. 2021</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2288CD6D-E525-484D-8C39-3D2067D2109A}" type="slidenum">
              <a:rPr lang="sk-SK" smtClean="0"/>
              <a:t>‹#›</a:t>
            </a:fld>
            <a:endParaRPr lang="sk-S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a:t>Kliknite sem a upravte štýl predlohy nadpisov.</a:t>
            </a:r>
          </a:p>
        </p:txBody>
      </p:sp>
      <p:sp>
        <p:nvSpPr>
          <p:cNvPr id="3" name="Zástupný symbol zvislého textu 2"/>
          <p:cNvSpPr>
            <a:spLocks noGrp="1"/>
          </p:cNvSpPr>
          <p:nvPr>
            <p:ph type="body" orient="vert" idx="1"/>
          </p:nvPr>
        </p:nvSpPr>
        <p:spPr/>
        <p:txBody>
          <a:bodyPr vert="eaVert"/>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symbol dátumu 3"/>
          <p:cNvSpPr>
            <a:spLocks noGrp="1"/>
          </p:cNvSpPr>
          <p:nvPr>
            <p:ph type="dt" sz="half" idx="10"/>
          </p:nvPr>
        </p:nvSpPr>
        <p:spPr/>
        <p:txBody>
          <a:bodyPr/>
          <a:lstStyle/>
          <a:p>
            <a:fld id="{4D93E72E-F5DF-4E5D-BF9C-2163B48C5C38}" type="datetimeFigureOut">
              <a:rPr lang="sk-SK" smtClean="0"/>
              <a:t>8. 3. 2021</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2288CD6D-E525-484D-8C39-3D2067D2109A}" type="slidenum">
              <a:rPr lang="sk-SK" smtClean="0"/>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6629400" y="274638"/>
            <a:ext cx="2057400" cy="5851525"/>
          </a:xfrm>
        </p:spPr>
        <p:txBody>
          <a:bodyPr vert="eaVert"/>
          <a:lstStyle/>
          <a:p>
            <a:r>
              <a:rPr lang="sk-SK"/>
              <a:t>Kliknite sem a upravte štýl predlohy nadpisov.</a:t>
            </a:r>
          </a:p>
        </p:txBody>
      </p:sp>
      <p:sp>
        <p:nvSpPr>
          <p:cNvPr id="3" name="Zástupný symbol zvislého textu 2"/>
          <p:cNvSpPr>
            <a:spLocks noGrp="1"/>
          </p:cNvSpPr>
          <p:nvPr>
            <p:ph type="body" orient="vert" idx="1"/>
          </p:nvPr>
        </p:nvSpPr>
        <p:spPr>
          <a:xfrm>
            <a:off x="457200" y="274638"/>
            <a:ext cx="6019800" cy="5851525"/>
          </a:xfrm>
        </p:spPr>
        <p:txBody>
          <a:bodyPr vert="eaVert"/>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symbol dátumu 3"/>
          <p:cNvSpPr>
            <a:spLocks noGrp="1"/>
          </p:cNvSpPr>
          <p:nvPr>
            <p:ph type="dt" sz="half" idx="10"/>
          </p:nvPr>
        </p:nvSpPr>
        <p:spPr/>
        <p:txBody>
          <a:bodyPr/>
          <a:lstStyle/>
          <a:p>
            <a:fld id="{4D93E72E-F5DF-4E5D-BF9C-2163B48C5C38}" type="datetimeFigureOut">
              <a:rPr lang="sk-SK" smtClean="0"/>
              <a:t>8. 3. 2021</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2288CD6D-E525-484D-8C39-3D2067D2109A}" type="slidenum">
              <a:rPr lang="sk-SK" smtClean="0"/>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a:t>Kliknite sem a upravte štýl predlohy nadpisov.</a:t>
            </a:r>
          </a:p>
        </p:txBody>
      </p:sp>
      <p:sp>
        <p:nvSpPr>
          <p:cNvPr id="3" name="Zástupný symbol obsahu 2"/>
          <p:cNvSpPr>
            <a:spLocks noGrp="1"/>
          </p:cNvSpPr>
          <p:nvPr>
            <p:ph idx="1"/>
          </p:nvPr>
        </p:nvSpPr>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symbol dátumu 3"/>
          <p:cNvSpPr>
            <a:spLocks noGrp="1"/>
          </p:cNvSpPr>
          <p:nvPr>
            <p:ph type="dt" sz="half" idx="10"/>
          </p:nvPr>
        </p:nvSpPr>
        <p:spPr/>
        <p:txBody>
          <a:bodyPr/>
          <a:lstStyle/>
          <a:p>
            <a:fld id="{4D93E72E-F5DF-4E5D-BF9C-2163B48C5C38}" type="datetimeFigureOut">
              <a:rPr lang="sk-SK" smtClean="0"/>
              <a:t>8. 3. 2021</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2288CD6D-E525-484D-8C39-3D2067D2109A}" type="slidenum">
              <a:rPr lang="sk-SK" smtClean="0"/>
              <a:t>‹#›</a:t>
            </a:fld>
            <a:endParaRPr lang="sk-S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sk-SK"/>
              <a:t>Kliknite sem a upravte štýl predlohy nadpisov.</a:t>
            </a:r>
          </a:p>
        </p:txBody>
      </p:sp>
      <p:sp>
        <p:nvSpPr>
          <p:cNvPr id="3" name="Zástupný symbol tex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t>Kliknite sem a upravte štýly predlohy textu.</a:t>
            </a:r>
          </a:p>
        </p:txBody>
      </p:sp>
      <p:sp>
        <p:nvSpPr>
          <p:cNvPr id="4" name="Zástupný symbol dátumu 3"/>
          <p:cNvSpPr>
            <a:spLocks noGrp="1"/>
          </p:cNvSpPr>
          <p:nvPr>
            <p:ph type="dt" sz="half" idx="10"/>
          </p:nvPr>
        </p:nvSpPr>
        <p:spPr/>
        <p:txBody>
          <a:bodyPr/>
          <a:lstStyle/>
          <a:p>
            <a:fld id="{4D93E72E-F5DF-4E5D-BF9C-2163B48C5C38}" type="datetimeFigureOut">
              <a:rPr lang="sk-SK" smtClean="0"/>
              <a:t>8. 3. 2021</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2288CD6D-E525-484D-8C39-3D2067D2109A}" type="slidenum">
              <a:rPr lang="sk-SK" smtClean="0"/>
              <a:t>‹#›</a:t>
            </a:fld>
            <a:endParaRPr lang="sk-S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a:t>Kliknite sem a upravte štýl predlohy nadpisov.</a:t>
            </a:r>
          </a:p>
        </p:txBody>
      </p:sp>
      <p:sp>
        <p:nvSpPr>
          <p:cNvPr id="3" name="Zástupný symbol obsah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symbol obsah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5" name="Zástupný symbol dátumu 4"/>
          <p:cNvSpPr>
            <a:spLocks noGrp="1"/>
          </p:cNvSpPr>
          <p:nvPr>
            <p:ph type="dt" sz="half" idx="10"/>
          </p:nvPr>
        </p:nvSpPr>
        <p:spPr/>
        <p:txBody>
          <a:bodyPr/>
          <a:lstStyle/>
          <a:p>
            <a:fld id="{4D93E72E-F5DF-4E5D-BF9C-2163B48C5C38}" type="datetimeFigureOut">
              <a:rPr lang="sk-SK" smtClean="0"/>
              <a:t>8. 3. 2021</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2288CD6D-E525-484D-8C39-3D2067D2109A}" type="slidenum">
              <a:rPr lang="sk-SK" smtClean="0"/>
              <a:t>‹#›</a:t>
            </a:fld>
            <a:endParaRPr lang="sk-S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sk-SK"/>
              <a:t>Kliknite sem a upravte štýl predlohy nadpisov.</a:t>
            </a:r>
          </a:p>
        </p:txBody>
      </p:sp>
      <p:sp>
        <p:nvSpPr>
          <p:cNvPr id="3" name="Zástupný symbol tex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Kliknite sem a upravte štýly predlohy textu.</a:t>
            </a:r>
          </a:p>
        </p:txBody>
      </p:sp>
      <p:sp>
        <p:nvSpPr>
          <p:cNvPr id="4" name="Zástupný symbol obsah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5" name="Zástupný symbol tex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Kliknite sem a upravte štýly predlohy textu.</a:t>
            </a:r>
          </a:p>
        </p:txBody>
      </p:sp>
      <p:sp>
        <p:nvSpPr>
          <p:cNvPr id="6" name="Zástupný symbol obsah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7" name="Zástupný symbol dátumu 6"/>
          <p:cNvSpPr>
            <a:spLocks noGrp="1"/>
          </p:cNvSpPr>
          <p:nvPr>
            <p:ph type="dt" sz="half" idx="10"/>
          </p:nvPr>
        </p:nvSpPr>
        <p:spPr/>
        <p:txBody>
          <a:bodyPr/>
          <a:lstStyle/>
          <a:p>
            <a:fld id="{4D93E72E-F5DF-4E5D-BF9C-2163B48C5C38}" type="datetimeFigureOut">
              <a:rPr lang="sk-SK" smtClean="0"/>
              <a:t>8. 3. 2021</a:t>
            </a:fld>
            <a:endParaRPr lang="sk-SK"/>
          </a:p>
        </p:txBody>
      </p:sp>
      <p:sp>
        <p:nvSpPr>
          <p:cNvPr id="8" name="Zástupný symbol päty 7"/>
          <p:cNvSpPr>
            <a:spLocks noGrp="1"/>
          </p:cNvSpPr>
          <p:nvPr>
            <p:ph type="ftr" sz="quarter" idx="11"/>
          </p:nvPr>
        </p:nvSpPr>
        <p:spPr/>
        <p:txBody>
          <a:bodyPr/>
          <a:lstStyle/>
          <a:p>
            <a:endParaRPr lang="sk-SK"/>
          </a:p>
        </p:txBody>
      </p:sp>
      <p:sp>
        <p:nvSpPr>
          <p:cNvPr id="9" name="Zástupný symbol čísla snímky 8"/>
          <p:cNvSpPr>
            <a:spLocks noGrp="1"/>
          </p:cNvSpPr>
          <p:nvPr>
            <p:ph type="sldNum" sz="quarter" idx="12"/>
          </p:nvPr>
        </p:nvSpPr>
        <p:spPr/>
        <p:txBody>
          <a:bodyPr/>
          <a:lstStyle/>
          <a:p>
            <a:fld id="{2288CD6D-E525-484D-8C39-3D2067D2109A}" type="slidenum">
              <a:rPr lang="sk-SK" smtClean="0"/>
              <a:t>‹#›</a:t>
            </a:fld>
            <a:endParaRPr lang="sk-S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a:t>Kliknite sem a upravte štýl predlohy nadpisov.</a:t>
            </a:r>
          </a:p>
        </p:txBody>
      </p:sp>
      <p:sp>
        <p:nvSpPr>
          <p:cNvPr id="3" name="Zástupný symbol dátumu 2"/>
          <p:cNvSpPr>
            <a:spLocks noGrp="1"/>
          </p:cNvSpPr>
          <p:nvPr>
            <p:ph type="dt" sz="half" idx="10"/>
          </p:nvPr>
        </p:nvSpPr>
        <p:spPr/>
        <p:txBody>
          <a:bodyPr/>
          <a:lstStyle/>
          <a:p>
            <a:fld id="{4D93E72E-F5DF-4E5D-BF9C-2163B48C5C38}" type="datetimeFigureOut">
              <a:rPr lang="sk-SK" smtClean="0"/>
              <a:t>8. 3. 2021</a:t>
            </a:fld>
            <a:endParaRPr lang="sk-SK"/>
          </a:p>
        </p:txBody>
      </p:sp>
      <p:sp>
        <p:nvSpPr>
          <p:cNvPr id="4" name="Zástupný symbol päty 3"/>
          <p:cNvSpPr>
            <a:spLocks noGrp="1"/>
          </p:cNvSpPr>
          <p:nvPr>
            <p:ph type="ftr" sz="quarter" idx="11"/>
          </p:nvPr>
        </p:nvSpPr>
        <p:spPr/>
        <p:txBody>
          <a:bodyPr/>
          <a:lstStyle/>
          <a:p>
            <a:endParaRPr lang="sk-SK"/>
          </a:p>
        </p:txBody>
      </p:sp>
      <p:sp>
        <p:nvSpPr>
          <p:cNvPr id="5" name="Zástupný symbol čísla snímky 4"/>
          <p:cNvSpPr>
            <a:spLocks noGrp="1"/>
          </p:cNvSpPr>
          <p:nvPr>
            <p:ph type="sldNum" sz="quarter" idx="12"/>
          </p:nvPr>
        </p:nvSpPr>
        <p:spPr/>
        <p:txBody>
          <a:bodyPr/>
          <a:lstStyle/>
          <a:p>
            <a:fld id="{2288CD6D-E525-484D-8C39-3D2067D2109A}" type="slidenum">
              <a:rPr lang="sk-SK" smtClean="0"/>
              <a:t>‹#›</a:t>
            </a:fld>
            <a:endParaRPr lang="sk-S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1"/>
          <p:cNvSpPr>
            <a:spLocks noGrp="1"/>
          </p:cNvSpPr>
          <p:nvPr>
            <p:ph type="dt" sz="half" idx="10"/>
          </p:nvPr>
        </p:nvSpPr>
        <p:spPr/>
        <p:txBody>
          <a:bodyPr/>
          <a:lstStyle/>
          <a:p>
            <a:fld id="{4D93E72E-F5DF-4E5D-BF9C-2163B48C5C38}" type="datetimeFigureOut">
              <a:rPr lang="sk-SK" smtClean="0"/>
              <a:t>8. 3. 2021</a:t>
            </a:fld>
            <a:endParaRPr lang="sk-SK"/>
          </a:p>
        </p:txBody>
      </p:sp>
      <p:sp>
        <p:nvSpPr>
          <p:cNvPr id="3" name="Zástupný symbol päty 2"/>
          <p:cNvSpPr>
            <a:spLocks noGrp="1"/>
          </p:cNvSpPr>
          <p:nvPr>
            <p:ph type="ftr" sz="quarter" idx="11"/>
          </p:nvPr>
        </p:nvSpPr>
        <p:spPr/>
        <p:txBody>
          <a:bodyPr/>
          <a:lstStyle/>
          <a:p>
            <a:endParaRPr lang="sk-SK"/>
          </a:p>
        </p:txBody>
      </p:sp>
      <p:sp>
        <p:nvSpPr>
          <p:cNvPr id="4" name="Zástupný symbol čísla snímky 3"/>
          <p:cNvSpPr>
            <a:spLocks noGrp="1"/>
          </p:cNvSpPr>
          <p:nvPr>
            <p:ph type="sldNum" sz="quarter" idx="12"/>
          </p:nvPr>
        </p:nvSpPr>
        <p:spPr/>
        <p:txBody>
          <a:bodyPr/>
          <a:lstStyle/>
          <a:p>
            <a:fld id="{2288CD6D-E525-484D-8C39-3D2067D2109A}" type="slidenum">
              <a:rPr lang="sk-SK" smtClean="0"/>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sk-SK"/>
              <a:t>Kliknite sem a upravte štýl predlohy nadpisov.</a:t>
            </a:r>
          </a:p>
        </p:txBody>
      </p:sp>
      <p:sp>
        <p:nvSpPr>
          <p:cNvPr id="3" name="Zástupný symbol obsah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symbol tex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Kliknite sem a upravte štýly predlohy textu.</a:t>
            </a:r>
          </a:p>
        </p:txBody>
      </p:sp>
      <p:sp>
        <p:nvSpPr>
          <p:cNvPr id="5" name="Zástupný symbol dátumu 4"/>
          <p:cNvSpPr>
            <a:spLocks noGrp="1"/>
          </p:cNvSpPr>
          <p:nvPr>
            <p:ph type="dt" sz="half" idx="10"/>
          </p:nvPr>
        </p:nvSpPr>
        <p:spPr/>
        <p:txBody>
          <a:bodyPr/>
          <a:lstStyle/>
          <a:p>
            <a:fld id="{4D93E72E-F5DF-4E5D-BF9C-2163B48C5C38}" type="datetimeFigureOut">
              <a:rPr lang="sk-SK" smtClean="0"/>
              <a:t>8. 3. 2021</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2288CD6D-E525-484D-8C39-3D2067D2109A}" type="slidenum">
              <a:rPr lang="sk-SK" smtClean="0"/>
              <a:t>‹#›</a:t>
            </a:fld>
            <a:endParaRPr lang="sk-S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sk-SK"/>
              <a:t>Kliknite sem a upravte štýl predlohy nadpisov.</a:t>
            </a:r>
          </a:p>
        </p:txBody>
      </p:sp>
      <p:sp>
        <p:nvSpPr>
          <p:cNvPr id="3" name="Zástupný symbol obrázka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k-SK"/>
          </a:p>
        </p:txBody>
      </p:sp>
      <p:sp>
        <p:nvSpPr>
          <p:cNvPr id="4" name="Zástupný symbol tex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Kliknite sem a upravte štýly predlohy textu.</a:t>
            </a:r>
          </a:p>
        </p:txBody>
      </p:sp>
      <p:sp>
        <p:nvSpPr>
          <p:cNvPr id="5" name="Zástupný symbol dátumu 4"/>
          <p:cNvSpPr>
            <a:spLocks noGrp="1"/>
          </p:cNvSpPr>
          <p:nvPr>
            <p:ph type="dt" sz="half" idx="10"/>
          </p:nvPr>
        </p:nvSpPr>
        <p:spPr/>
        <p:txBody>
          <a:bodyPr/>
          <a:lstStyle/>
          <a:p>
            <a:fld id="{4D93E72E-F5DF-4E5D-BF9C-2163B48C5C38}" type="datetimeFigureOut">
              <a:rPr lang="sk-SK" smtClean="0"/>
              <a:t>8. 3. 2021</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2288CD6D-E525-484D-8C39-3D2067D2109A}" type="slidenum">
              <a:rPr lang="sk-SK" smtClean="0"/>
              <a:t>‹#›</a:t>
            </a:fld>
            <a:endParaRPr lang="sk-S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Zástupný symbol nadpi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k-SK"/>
              <a:t>Kliknite sem a upravte štýl predlohy nadpisov.</a:t>
            </a:r>
          </a:p>
        </p:txBody>
      </p:sp>
      <p:sp>
        <p:nvSpPr>
          <p:cNvPr id="3" name="Zástupný symbol tex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symbol dátum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93E72E-F5DF-4E5D-BF9C-2163B48C5C38}" type="datetimeFigureOut">
              <a:rPr lang="sk-SK" smtClean="0"/>
              <a:t>8. 3. 2021</a:t>
            </a:fld>
            <a:endParaRPr lang="sk-SK"/>
          </a:p>
        </p:txBody>
      </p:sp>
      <p:sp>
        <p:nvSpPr>
          <p:cNvPr id="5" name="Zástupný symbol päty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Zástupný symbol čísla snímky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88CD6D-E525-484D-8C39-3D2067D2109A}" type="slidenum">
              <a:rPr lang="sk-SK" smtClean="0"/>
              <a:t>‹#›</a:t>
            </a:fld>
            <a:endParaRPr lang="sk-SK"/>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7.xml"/><Relationship Id="rId5" Type="http://schemas.openxmlformats.org/officeDocument/2006/relationships/image" Target="../media/image8.jpe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8" Type="http://schemas.openxmlformats.org/officeDocument/2006/relationships/image" Target="../media/image15.jpeg"/><Relationship Id="rId3" Type="http://schemas.openxmlformats.org/officeDocument/2006/relationships/image" Target="../media/image10.gif"/><Relationship Id="rId7" Type="http://schemas.openxmlformats.org/officeDocument/2006/relationships/image" Target="../media/image14.png"/><Relationship Id="rId2" Type="http://schemas.openxmlformats.org/officeDocument/2006/relationships/image" Target="../media/image9.jpeg"/><Relationship Id="rId1" Type="http://schemas.openxmlformats.org/officeDocument/2006/relationships/slideLayout" Target="../slideLayouts/slideLayout7.xml"/><Relationship Id="rId6" Type="http://schemas.openxmlformats.org/officeDocument/2006/relationships/image" Target="../media/image13.jpeg"/><Relationship Id="rId5" Type="http://schemas.openxmlformats.org/officeDocument/2006/relationships/image" Target="../media/image12.png"/><Relationship Id="rId4" Type="http://schemas.openxmlformats.org/officeDocument/2006/relationships/image" Target="../media/image11.jpeg"/><Relationship Id="rId9" Type="http://schemas.openxmlformats.org/officeDocument/2006/relationships/image" Target="../media/image16.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0"/>
        </a:grad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476672"/>
            <a:ext cx="7772400" cy="4032447"/>
          </a:xfrm>
        </p:spPr>
        <p:txBody>
          <a:bodyPr>
            <a:normAutofit/>
          </a:bodyPr>
          <a:lstStyle/>
          <a:p>
            <a:r>
              <a:rPr lang="sk-SK" b="1" dirty="0">
                <a:solidFill>
                  <a:schemeClr val="bg1"/>
                </a:solidFill>
              </a:rPr>
              <a:t>SYNONYMÁ</a:t>
            </a:r>
            <a:br>
              <a:rPr lang="sk-SK" b="1" dirty="0">
                <a:solidFill>
                  <a:schemeClr val="bg1"/>
                </a:solidFill>
              </a:rPr>
            </a:br>
            <a:r>
              <a:rPr lang="sk-SK" b="1" dirty="0">
                <a:solidFill>
                  <a:schemeClr val="bg1"/>
                </a:solidFill>
              </a:rPr>
              <a:t>a</a:t>
            </a:r>
            <a:br>
              <a:rPr lang="sk-SK" b="1" dirty="0">
                <a:solidFill>
                  <a:schemeClr val="bg1"/>
                </a:solidFill>
              </a:rPr>
            </a:br>
            <a:r>
              <a:rPr lang="sk-SK" b="1" dirty="0">
                <a:solidFill>
                  <a:schemeClr val="bg1"/>
                </a:solidFill>
              </a:rPr>
              <a:t>ANTONYMÁ</a:t>
            </a:r>
          </a:p>
        </p:txBody>
      </p:sp>
      <p:sp>
        <p:nvSpPr>
          <p:cNvPr id="3" name="Podnadpis 2"/>
          <p:cNvSpPr>
            <a:spLocks noGrp="1"/>
          </p:cNvSpPr>
          <p:nvPr>
            <p:ph type="subTitle" idx="1"/>
          </p:nvPr>
        </p:nvSpPr>
        <p:spPr>
          <a:xfrm>
            <a:off x="1371600" y="4941168"/>
            <a:ext cx="6400800" cy="697632"/>
          </a:xfrm>
        </p:spPr>
        <p:txBody>
          <a:bodyPr>
            <a:normAutofit/>
          </a:bodyPr>
          <a:lstStyle/>
          <a:p>
            <a:endParaRPr lang="sk-SK"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rgbClr val="03D4A8"/>
            </a:gs>
            <a:gs pos="25000">
              <a:srgbClr val="21D6E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392364"/>
            <a:ext cx="9180718"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k-SK" sz="4800" b="1" i="0" u="none" strike="noStrike" cap="none" normalizeH="0" baseline="0" dirty="0">
                <a:ln>
                  <a:noFill/>
                </a:ln>
                <a:solidFill>
                  <a:srgbClr val="002060"/>
                </a:solidFill>
                <a:effectLst/>
                <a:latin typeface="Comic Sans MS" pitchFamily="66" charset="0"/>
                <a:ea typeface="Batang" pitchFamily="18" charset="-127"/>
                <a:cs typeface="Arial" pitchFamily="34" charset="0"/>
              </a:rPr>
              <a:t>Synonymá</a:t>
            </a:r>
            <a:endParaRPr kumimoji="0" lang="sk-SK" sz="4800" b="0" i="0" u="none" strike="noStrike" cap="none" normalizeH="0" baseline="0" dirty="0">
              <a:ln>
                <a:noFill/>
              </a:ln>
              <a:solidFill>
                <a:srgbClr val="00206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k-SK" sz="4000" b="0" i="0" u="none" strike="noStrike" cap="none" normalizeH="0" baseline="0" dirty="0">
                <a:ln>
                  <a:noFill/>
                </a:ln>
                <a:solidFill>
                  <a:srgbClr val="002060"/>
                </a:solidFill>
                <a:effectLst/>
                <a:latin typeface="Arial" pitchFamily="34" charset="0"/>
                <a:ea typeface="Times New Roman" pitchFamily="18" charset="0"/>
                <a:cs typeface="Arial" pitchFamily="34" charset="0"/>
              </a:rPr>
              <a:t>♣</a:t>
            </a:r>
            <a:r>
              <a:rPr kumimoji="0" lang="sk-SK" sz="4000" b="0" i="0" u="none" strike="noStrike" cap="none" normalizeH="0" baseline="0" dirty="0">
                <a:ln>
                  <a:noFill/>
                </a:ln>
                <a:solidFill>
                  <a:srgbClr val="002060"/>
                </a:solidFill>
                <a:effectLst/>
                <a:latin typeface="Comic Sans MS" pitchFamily="66" charset="0"/>
                <a:ea typeface="Times New Roman" pitchFamily="18" charset="0"/>
                <a:cs typeface="Times New Roman" pitchFamily="18" charset="0"/>
              </a:rPr>
              <a:t> slová s </a:t>
            </a:r>
            <a:r>
              <a:rPr kumimoji="0" lang="sk-SK" sz="4000" b="1" i="0" u="sng" strike="noStrike" cap="none" normalizeH="0" baseline="0" dirty="0">
                <a:ln>
                  <a:noFill/>
                </a:ln>
                <a:solidFill>
                  <a:srgbClr val="002060"/>
                </a:solidFill>
                <a:effectLst/>
                <a:latin typeface="Comic Sans MS" pitchFamily="66" charset="0"/>
                <a:ea typeface="Times New Roman" pitchFamily="18" charset="0"/>
                <a:cs typeface="Times New Roman" pitchFamily="18" charset="0"/>
              </a:rPr>
              <a:t>podobným</a:t>
            </a:r>
            <a:r>
              <a:rPr kumimoji="0" lang="sk-SK" sz="4000" b="0" i="0" u="sng" strike="noStrike" cap="none" normalizeH="0" baseline="0" dirty="0">
                <a:ln>
                  <a:noFill/>
                </a:ln>
                <a:solidFill>
                  <a:srgbClr val="002060"/>
                </a:solidFill>
                <a:effectLst/>
                <a:latin typeface="Comic Sans MS" pitchFamily="66" charset="0"/>
                <a:ea typeface="Times New Roman" pitchFamily="18" charset="0"/>
                <a:cs typeface="Times New Roman" pitchFamily="18" charset="0"/>
              </a:rPr>
              <a:t> </a:t>
            </a:r>
            <a:r>
              <a:rPr kumimoji="0" lang="sk-SK" sz="4000" b="0" i="0" u="none" strike="noStrike" cap="none" normalizeH="0" baseline="0" dirty="0">
                <a:ln>
                  <a:noFill/>
                </a:ln>
                <a:solidFill>
                  <a:srgbClr val="002060"/>
                </a:solidFill>
                <a:effectLst/>
                <a:latin typeface="Comic Sans MS" pitchFamily="66" charset="0"/>
                <a:ea typeface="Times New Roman" pitchFamily="18" charset="0"/>
                <a:cs typeface="Times New Roman" pitchFamily="18" charset="0"/>
              </a:rPr>
              <a:t>alebo </a:t>
            </a:r>
            <a:r>
              <a:rPr kumimoji="0" lang="sk-SK" sz="4000" b="1" i="0" u="sng" strike="noStrike" cap="none" normalizeH="0" baseline="0" dirty="0">
                <a:ln>
                  <a:noFill/>
                </a:ln>
                <a:solidFill>
                  <a:srgbClr val="002060"/>
                </a:solidFill>
                <a:effectLst/>
                <a:latin typeface="Comic Sans MS" pitchFamily="66" charset="0"/>
                <a:ea typeface="Times New Roman" pitchFamily="18" charset="0"/>
                <a:cs typeface="Times New Roman" pitchFamily="18" charset="0"/>
              </a:rPr>
              <a:t>rovnakým</a:t>
            </a:r>
            <a:r>
              <a:rPr kumimoji="0" lang="sk-SK" sz="4000" b="0" i="0" u="sng" strike="noStrike" cap="none" normalizeH="0" baseline="0" dirty="0">
                <a:ln>
                  <a:noFill/>
                </a:ln>
                <a:solidFill>
                  <a:srgbClr val="002060"/>
                </a:solidFill>
                <a:effectLst/>
                <a:latin typeface="Comic Sans MS" pitchFamily="66" charset="0"/>
                <a:ea typeface="Times New Roman" pitchFamily="18" charset="0"/>
                <a:cs typeface="Times New Roman" pitchFamily="18" charset="0"/>
              </a:rPr>
              <a:t> významom</a:t>
            </a:r>
            <a:r>
              <a:rPr kumimoji="0" lang="sk-SK" sz="4000" b="0" i="0" u="none" strike="noStrike" cap="none" normalizeH="0" baseline="0" dirty="0">
                <a:ln>
                  <a:noFill/>
                </a:ln>
                <a:solidFill>
                  <a:srgbClr val="002060"/>
                </a:solidFill>
                <a:effectLst/>
                <a:latin typeface="Comic Sans MS" pitchFamily="66" charset="0"/>
                <a:ea typeface="Times New Roman" pitchFamily="18" charset="0"/>
                <a:cs typeface="Times New Roman" pitchFamily="18" charset="0"/>
              </a:rPr>
              <a:t> </a:t>
            </a:r>
            <a:r>
              <a:rPr kumimoji="0" lang="sk-SK" sz="4000" b="0" i="1" u="none" strike="noStrike" cap="none" normalizeH="0" baseline="0" dirty="0">
                <a:ln>
                  <a:noFill/>
                </a:ln>
                <a:solidFill>
                  <a:srgbClr val="002060"/>
                </a:solidFill>
                <a:effectLst/>
                <a:latin typeface="Comic Sans MS" pitchFamily="66" charset="0"/>
                <a:ea typeface="Times New Roman" pitchFamily="18" charset="0"/>
                <a:cs typeface="Times New Roman" pitchFamily="18" charset="0"/>
              </a:rPr>
              <a:t>rozlične</a:t>
            </a:r>
            <a:r>
              <a:rPr kumimoji="0" lang="sk-SK" sz="4000" b="0" i="0" u="none" strike="noStrike" cap="none" normalizeH="0" baseline="0" dirty="0">
                <a:ln>
                  <a:noFill/>
                </a:ln>
                <a:solidFill>
                  <a:srgbClr val="002060"/>
                </a:solidFill>
                <a:effectLst/>
                <a:latin typeface="Comic Sans MS" pitchFamily="66" charset="0"/>
                <a:ea typeface="Times New Roman" pitchFamily="18" charset="0"/>
                <a:cs typeface="Times New Roman" pitchFamily="18" charset="0"/>
              </a:rPr>
              <a:t> pomenúvajú jeden jav. </a:t>
            </a:r>
            <a:r>
              <a:rPr kumimoji="0" lang="sk-SK" sz="3200" b="0" i="0" u="none" strike="noStrike" cap="none" normalizeH="0" baseline="0" dirty="0">
                <a:ln>
                  <a:noFill/>
                </a:ln>
                <a:solidFill>
                  <a:srgbClr val="002060"/>
                </a:solidFill>
                <a:effectLst/>
                <a:latin typeface="Comic Sans MS" pitchFamily="66" charset="0"/>
                <a:ea typeface="Times New Roman" pitchFamily="18" charset="0"/>
                <a:cs typeface="Times New Roman" pitchFamily="18" charset="0"/>
              </a:rPr>
              <a:t>Nazývame ich aj </a:t>
            </a:r>
            <a:r>
              <a:rPr kumimoji="0" lang="sk-SK" sz="3200" b="0" i="0" u="sng" strike="noStrike" cap="none" normalizeH="0" baseline="0" dirty="0">
                <a:ln>
                  <a:noFill/>
                </a:ln>
                <a:solidFill>
                  <a:srgbClr val="002060"/>
                </a:solidFill>
                <a:effectLst/>
                <a:latin typeface="Comic Sans MS" pitchFamily="66" charset="0"/>
                <a:ea typeface="Times New Roman" pitchFamily="18" charset="0"/>
                <a:cs typeface="Times New Roman" pitchFamily="18" charset="0"/>
              </a:rPr>
              <a:t>rovnoznačné slová</a:t>
            </a:r>
            <a:r>
              <a:rPr kumimoji="0" lang="sk-SK" sz="3200" b="0" i="0" u="none" strike="noStrike" cap="none" normalizeH="0" baseline="0" dirty="0">
                <a:ln>
                  <a:noFill/>
                </a:ln>
                <a:solidFill>
                  <a:srgbClr val="002060"/>
                </a:solidFill>
                <a:effectLst/>
                <a:latin typeface="Comic Sans MS" pitchFamily="66" charset="0"/>
                <a:ea typeface="Times New Roman" pitchFamily="18" charset="0"/>
                <a:cs typeface="Times New Roman" pitchFamily="18" charset="0"/>
              </a:rPr>
              <a:t>. </a:t>
            </a:r>
            <a:r>
              <a:rPr kumimoji="0" lang="sk-SK" sz="2400" b="0" i="0" u="none" strike="noStrike" cap="none" normalizeH="0" baseline="0" dirty="0">
                <a:ln>
                  <a:noFill/>
                </a:ln>
                <a:solidFill>
                  <a:srgbClr val="002060"/>
                </a:solidFill>
                <a:effectLst/>
                <a:latin typeface="Comic Sans MS" pitchFamily="66" charset="0"/>
                <a:ea typeface="Times New Roman" pitchFamily="18" charset="0"/>
                <a:cs typeface="Times New Roman" pitchFamily="18" charset="0"/>
              </a:rPr>
              <a:t>Nájdeme ich v Malom synonymickom slovníku, v Synonymickom slovníku slovenčiny.</a:t>
            </a:r>
            <a:r>
              <a:rPr kumimoji="0" lang="sk-SK" sz="2400" b="0" i="0" u="none" strike="noStrike" cap="none" normalizeH="0" baseline="0" dirty="0">
                <a:ln>
                  <a:noFill/>
                </a:ln>
                <a:solidFill>
                  <a:srgbClr val="002060"/>
                </a:solidFill>
                <a:effectLst/>
                <a:latin typeface="Arial" pitchFamily="34" charset="0"/>
                <a:cs typeface="Arial" pitchFamily="34" charset="0"/>
              </a:rPr>
              <a:t> </a:t>
            </a:r>
          </a:p>
        </p:txBody>
      </p:sp>
      <p:sp>
        <p:nvSpPr>
          <p:cNvPr id="1027" name="AutoShape 3" descr="Výsledok vyh&amp;lcaron;adávania obrázkov pre dopyt malý synonymický slovní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sk-SK"/>
          </a:p>
        </p:txBody>
      </p:sp>
      <p:sp>
        <p:nvSpPr>
          <p:cNvPr id="1029" name="AutoShape 5" descr="Výsledok vyh&amp;lcaron;adávania obrázkov pre dopyt malý synonymický slovní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sk-SK"/>
          </a:p>
        </p:txBody>
      </p:sp>
      <p:sp>
        <p:nvSpPr>
          <p:cNvPr id="1031" name="AutoShape 7" descr="Výsledok vyh&amp;lcaron;adávania obrázkov pre dopyt malý synonymický slovní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sk-SK"/>
          </a:p>
        </p:txBody>
      </p:sp>
      <p:sp>
        <p:nvSpPr>
          <p:cNvPr id="1033" name="AutoShape 9" descr="Výsledok vyh&amp;lcaron;adávania obrázkov pre dopyt malý synonymický slovní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sk-SK"/>
          </a:p>
        </p:txBody>
      </p:sp>
      <p:pic>
        <p:nvPicPr>
          <p:cNvPr id="1035" name="Picture 11" descr="http://www.knihyzaeuro.sk/image/7674.jpg"/>
          <p:cNvPicPr>
            <a:picLocks noChangeAspect="1" noChangeArrowheads="1"/>
          </p:cNvPicPr>
          <p:nvPr/>
        </p:nvPicPr>
        <p:blipFill>
          <a:blip r:embed="rId2" cstate="print"/>
          <a:srcRect/>
          <a:stretch>
            <a:fillRect/>
          </a:stretch>
        </p:blipFill>
        <p:spPr bwMode="auto">
          <a:xfrm>
            <a:off x="755576" y="3789040"/>
            <a:ext cx="1944216" cy="2879229"/>
          </a:xfrm>
          <a:prstGeom prst="rect">
            <a:avLst/>
          </a:prstGeom>
          <a:noFill/>
        </p:spPr>
      </p:pic>
      <p:pic>
        <p:nvPicPr>
          <p:cNvPr id="1037" name="Picture 13" descr="http://www.olejar.eu/tm01/23164_f_m.jpg"/>
          <p:cNvPicPr>
            <a:picLocks noChangeAspect="1" noChangeArrowheads="1"/>
          </p:cNvPicPr>
          <p:nvPr/>
        </p:nvPicPr>
        <p:blipFill>
          <a:blip r:embed="rId3" cstate="print"/>
          <a:srcRect/>
          <a:stretch>
            <a:fillRect/>
          </a:stretch>
        </p:blipFill>
        <p:spPr bwMode="auto">
          <a:xfrm>
            <a:off x="3491880" y="3789040"/>
            <a:ext cx="1800200" cy="2880320"/>
          </a:xfrm>
          <a:prstGeom prst="rect">
            <a:avLst/>
          </a:prstGeom>
          <a:noFill/>
        </p:spPr>
      </p:pic>
      <p:pic>
        <p:nvPicPr>
          <p:cNvPr id="1039" name="Picture 15" descr="https://www.veda.sav.sk/system/VEDA/Book/images/155/large/210e3b160c355818509425b9d9e9fd3ea2e287f2c43a13e5be8817140db0b9e6.jpg"/>
          <p:cNvPicPr>
            <a:picLocks noChangeAspect="1" noChangeArrowheads="1"/>
          </p:cNvPicPr>
          <p:nvPr/>
        </p:nvPicPr>
        <p:blipFill>
          <a:blip r:embed="rId4" cstate="print"/>
          <a:srcRect/>
          <a:stretch>
            <a:fillRect/>
          </a:stretch>
        </p:blipFill>
        <p:spPr bwMode="auto">
          <a:xfrm>
            <a:off x="6372200" y="3717032"/>
            <a:ext cx="1905000" cy="26670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rgbClr val="03D4A8"/>
            </a:gs>
            <a:gs pos="25000">
              <a:srgbClr val="21D6E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pic>
        <p:nvPicPr>
          <p:cNvPr id="15362" name="Picture 2" descr="http://www.kreativnepero.sk/wp-content/uploads/2014/11/sss-jednat.png"/>
          <p:cNvPicPr>
            <a:picLocks noChangeAspect="1" noChangeArrowheads="1"/>
          </p:cNvPicPr>
          <p:nvPr/>
        </p:nvPicPr>
        <p:blipFill>
          <a:blip r:embed="rId2" cstate="print"/>
          <a:srcRect/>
          <a:stretch>
            <a:fillRect/>
          </a:stretch>
        </p:blipFill>
        <p:spPr bwMode="auto">
          <a:xfrm>
            <a:off x="251520" y="548680"/>
            <a:ext cx="8568952" cy="5328592"/>
          </a:xfrm>
          <a:prstGeom prst="rect">
            <a:avLst/>
          </a:prstGeom>
          <a:noFill/>
        </p:spPr>
      </p:pic>
      <p:sp>
        <p:nvSpPr>
          <p:cNvPr id="3" name="BlokTextu 2"/>
          <p:cNvSpPr txBox="1"/>
          <p:nvPr/>
        </p:nvSpPr>
        <p:spPr>
          <a:xfrm>
            <a:off x="611560" y="6021288"/>
            <a:ext cx="8064896" cy="523220"/>
          </a:xfrm>
          <a:prstGeom prst="rect">
            <a:avLst/>
          </a:prstGeom>
          <a:noFill/>
        </p:spPr>
        <p:txBody>
          <a:bodyPr wrap="square" rtlCol="0">
            <a:spAutoFit/>
          </a:bodyPr>
          <a:lstStyle/>
          <a:p>
            <a:r>
              <a:rPr lang="sk-SK" sz="2800" dirty="0"/>
              <a:t>http://</a:t>
            </a:r>
            <a:r>
              <a:rPr lang="sk-SK" sz="2800" dirty="0" err="1"/>
              <a:t>slovniky.juls.savba.sk</a:t>
            </a:r>
            <a:r>
              <a:rPr lang="sk-SK" sz="2800" dirty="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rgbClr val="03D4A8"/>
            </a:gs>
            <a:gs pos="25000">
              <a:srgbClr val="21D6E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a:xfrm>
            <a:off x="251520" y="620688"/>
            <a:ext cx="8712968" cy="5832648"/>
          </a:xfrm>
        </p:spPr>
        <p:txBody>
          <a:bodyPr>
            <a:normAutofit fontScale="90000"/>
          </a:bodyPr>
          <a:lstStyle/>
          <a:p>
            <a:pPr algn="l"/>
            <a:r>
              <a:rPr lang="sk-SK" dirty="0">
                <a:solidFill>
                  <a:srgbClr val="002060"/>
                </a:solidFill>
              </a:rPr>
              <a:t>              Synonymá môžu tvoriť :</a:t>
            </a:r>
            <a:br>
              <a:rPr lang="sk-SK" dirty="0">
                <a:solidFill>
                  <a:srgbClr val="002060"/>
                </a:solidFill>
              </a:rPr>
            </a:br>
            <a:r>
              <a:rPr lang="sk-SK" dirty="0">
                <a:solidFill>
                  <a:srgbClr val="002060"/>
                </a:solidFill>
              </a:rPr>
              <a:t>♣ ♣    </a:t>
            </a:r>
            <a:r>
              <a:rPr lang="sk-SK" b="1" dirty="0">
                <a:solidFill>
                  <a:srgbClr val="002060"/>
                </a:solidFill>
              </a:rPr>
              <a:t>synonymické dvojice</a:t>
            </a:r>
            <a:r>
              <a:rPr lang="sk-SK" dirty="0">
                <a:solidFill>
                  <a:srgbClr val="002060"/>
                </a:solidFill>
              </a:rPr>
              <a:t>:</a:t>
            </a:r>
            <a:br>
              <a:rPr lang="sk-SK" dirty="0">
                <a:solidFill>
                  <a:srgbClr val="002060"/>
                </a:solidFill>
              </a:rPr>
            </a:br>
            <a:r>
              <a:rPr lang="sk-SK" dirty="0">
                <a:solidFill>
                  <a:srgbClr val="002060"/>
                </a:solidFill>
              </a:rPr>
              <a:t>           švárna – rúča, šašo – klaun, </a:t>
            </a:r>
            <a:br>
              <a:rPr lang="sk-SK" dirty="0">
                <a:solidFill>
                  <a:srgbClr val="002060"/>
                </a:solidFill>
              </a:rPr>
            </a:br>
            <a:r>
              <a:rPr lang="sk-SK" dirty="0">
                <a:solidFill>
                  <a:srgbClr val="002060"/>
                </a:solidFill>
              </a:rPr>
              <a:t>           kosiť – žať  </a:t>
            </a:r>
            <a:br>
              <a:rPr lang="sk-SK" dirty="0">
                <a:solidFill>
                  <a:srgbClr val="002060"/>
                </a:solidFill>
              </a:rPr>
            </a:br>
            <a:r>
              <a:rPr lang="sk-SK" sz="3600" dirty="0">
                <a:solidFill>
                  <a:srgbClr val="002060"/>
                </a:solidFill>
              </a:rPr>
              <a:t>alebo</a:t>
            </a:r>
            <a:r>
              <a:rPr lang="sk-SK" dirty="0">
                <a:solidFill>
                  <a:srgbClr val="002060"/>
                </a:solidFill>
              </a:rPr>
              <a:t> </a:t>
            </a:r>
            <a:br>
              <a:rPr lang="sk-SK" dirty="0">
                <a:solidFill>
                  <a:srgbClr val="002060"/>
                </a:solidFill>
              </a:rPr>
            </a:br>
            <a:r>
              <a:rPr lang="sk-SK" dirty="0">
                <a:solidFill>
                  <a:srgbClr val="002060"/>
                </a:solidFill>
              </a:rPr>
              <a:t>♣♣ ♣  </a:t>
            </a:r>
            <a:r>
              <a:rPr lang="sk-SK" b="1" dirty="0">
                <a:solidFill>
                  <a:srgbClr val="002060"/>
                </a:solidFill>
              </a:rPr>
              <a:t>synonymické rady:</a:t>
            </a:r>
            <a:r>
              <a:rPr lang="sk-SK" dirty="0">
                <a:solidFill>
                  <a:srgbClr val="002060"/>
                </a:solidFill>
              </a:rPr>
              <a:t> </a:t>
            </a:r>
            <a:br>
              <a:rPr lang="sk-SK" dirty="0">
                <a:solidFill>
                  <a:srgbClr val="002060"/>
                </a:solidFill>
              </a:rPr>
            </a:br>
            <a:r>
              <a:rPr lang="sk-SK" dirty="0">
                <a:solidFill>
                  <a:srgbClr val="002060"/>
                </a:solidFill>
              </a:rPr>
              <a:t>            pekný – krásny – nádherný </a:t>
            </a:r>
            <a:br>
              <a:rPr lang="sk-SK" dirty="0">
                <a:solidFill>
                  <a:srgbClr val="002060"/>
                </a:solidFill>
              </a:rPr>
            </a:br>
            <a:r>
              <a:rPr lang="sk-SK" dirty="0">
                <a:solidFill>
                  <a:srgbClr val="002060"/>
                </a:solidFill>
              </a:rPr>
              <a:t>            krik – vresk – vreskot – rev </a:t>
            </a:r>
            <a:br>
              <a:rPr lang="sk-SK" dirty="0">
                <a:solidFill>
                  <a:srgbClr val="002060"/>
                </a:solidFill>
              </a:rPr>
            </a:br>
            <a:r>
              <a:rPr lang="sk-SK" dirty="0">
                <a:solidFill>
                  <a:srgbClr val="002060"/>
                </a:solidFill>
              </a:rPr>
              <a:t>            plakať – nariekať – bedákať </a:t>
            </a:r>
            <a:br>
              <a:rPr lang="sk-SK" dirty="0"/>
            </a:br>
            <a:endParaRPr lang="sk-SK" dirty="0">
              <a:solidFill>
                <a:srgbClr val="00206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rgbClr val="03D4A8"/>
            </a:gs>
            <a:gs pos="25000">
              <a:srgbClr val="21D6E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539552" y="200616"/>
            <a:ext cx="8208912" cy="59400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sk-SK" sz="4400" b="0" i="0" u="none" strike="noStrike" cap="none" normalizeH="0" baseline="0" dirty="0">
                <a:ln>
                  <a:noFill/>
                </a:ln>
                <a:solidFill>
                  <a:srgbClr val="002060"/>
                </a:solidFill>
                <a:effectLst/>
                <a:latin typeface="Comic Sans MS" pitchFamily="66" charset="0"/>
                <a:ea typeface="Times New Roman" pitchFamily="18" charset="0"/>
                <a:cs typeface="Arial" pitchFamily="34" charset="0"/>
              </a:rPr>
              <a:t>Synonymá </a:t>
            </a:r>
            <a:r>
              <a:rPr kumimoji="0" lang="sk-SK" sz="3200" b="0" i="0" u="none" strike="noStrike" cap="none" normalizeH="0" baseline="0" dirty="0">
                <a:ln>
                  <a:noFill/>
                </a:ln>
                <a:solidFill>
                  <a:srgbClr val="002060"/>
                </a:solidFill>
                <a:effectLst/>
                <a:latin typeface="Comic Sans MS" pitchFamily="66" charset="0"/>
                <a:ea typeface="Times New Roman" pitchFamily="18" charset="0"/>
                <a:cs typeface="Arial" pitchFamily="34" charset="0"/>
              </a:rPr>
              <a:t>musia byť </a:t>
            </a:r>
          </a:p>
          <a:p>
            <a:pPr marL="0" marR="0" lvl="0" indent="0" algn="ctr" defTabSz="914400" rtl="0" eaLnBrk="1" fontAlgn="base" latinLnBrk="0" hangingPunct="1">
              <a:lnSpc>
                <a:spcPct val="100000"/>
              </a:lnSpc>
              <a:spcBef>
                <a:spcPct val="0"/>
              </a:spcBef>
              <a:spcAft>
                <a:spcPct val="0"/>
              </a:spcAft>
              <a:buClrTx/>
              <a:buSzTx/>
              <a:buFontTx/>
              <a:buNone/>
              <a:tabLst/>
            </a:pPr>
            <a:r>
              <a:rPr kumimoji="0" lang="sk-SK" sz="4000" b="1" i="0" u="sng" strike="noStrike" cap="none" normalizeH="0" baseline="0" dirty="0">
                <a:ln>
                  <a:noFill/>
                </a:ln>
                <a:solidFill>
                  <a:srgbClr val="002060"/>
                </a:solidFill>
                <a:effectLst/>
                <a:latin typeface="Comic Sans MS" pitchFamily="66" charset="0"/>
                <a:ea typeface="Times New Roman" pitchFamily="18" charset="0"/>
                <a:cs typeface="Arial" pitchFamily="34" charset="0"/>
              </a:rPr>
              <a:t>rovnakého slovného druhu.</a:t>
            </a:r>
          </a:p>
          <a:p>
            <a:pPr marL="0" marR="0" lvl="0" indent="0" algn="ctr" defTabSz="914400" rtl="0" eaLnBrk="1" fontAlgn="base" latinLnBrk="0" hangingPunct="1">
              <a:lnSpc>
                <a:spcPct val="100000"/>
              </a:lnSpc>
              <a:spcBef>
                <a:spcPct val="0"/>
              </a:spcBef>
              <a:spcAft>
                <a:spcPct val="0"/>
              </a:spcAft>
              <a:buClrTx/>
              <a:buSzTx/>
              <a:buFontTx/>
              <a:buNone/>
              <a:tabLst/>
            </a:pPr>
            <a:r>
              <a:rPr kumimoji="0" lang="sk-SK" sz="4000" b="1" i="0" u="none" strike="noStrike" cap="none" normalizeH="0" baseline="0" dirty="0">
                <a:ln>
                  <a:noFill/>
                </a:ln>
                <a:solidFill>
                  <a:srgbClr val="002060"/>
                </a:solidFill>
                <a:effectLst/>
                <a:latin typeface="Comic Sans MS" pitchFamily="66" charset="0"/>
                <a:ea typeface="Times New Roman" pitchFamily="18" charset="0"/>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sk-SK" sz="3200" b="1" i="0" u="none" strike="noStrike" cap="none" normalizeH="0" baseline="0" dirty="0">
                <a:ln>
                  <a:noFill/>
                </a:ln>
                <a:solidFill>
                  <a:srgbClr val="002060"/>
                </a:solidFill>
                <a:effectLst/>
                <a:latin typeface="Comic Sans MS" pitchFamily="66" charset="0"/>
                <a:ea typeface="Times New Roman" pitchFamily="18" charset="0"/>
                <a:cs typeface="Arial" pitchFamily="34" charset="0"/>
              </a:rPr>
              <a:t>hora – les </a:t>
            </a:r>
            <a:r>
              <a:rPr kumimoji="0" lang="sk-SK" sz="3200" b="0" i="0" u="none" strike="noStrike" cap="none" normalizeH="0" baseline="0" dirty="0">
                <a:ln>
                  <a:noFill/>
                </a:ln>
                <a:solidFill>
                  <a:srgbClr val="002060"/>
                </a:solidFill>
                <a:effectLst/>
                <a:latin typeface="Comic Sans MS" pitchFamily="66" charset="0"/>
                <a:ea typeface="Times New Roman" pitchFamily="18" charset="0"/>
                <a:cs typeface="Arial" pitchFamily="34" charset="0"/>
              </a:rPr>
              <a:t>= podstatné mená</a:t>
            </a:r>
          </a:p>
          <a:p>
            <a:pPr marL="0" marR="0" lvl="0" indent="0" algn="l" defTabSz="914400" rtl="0" eaLnBrk="1" fontAlgn="base" latinLnBrk="0" hangingPunct="1">
              <a:lnSpc>
                <a:spcPct val="100000"/>
              </a:lnSpc>
              <a:spcBef>
                <a:spcPct val="0"/>
              </a:spcBef>
              <a:spcAft>
                <a:spcPct val="0"/>
              </a:spcAft>
              <a:buClrTx/>
              <a:buSzTx/>
              <a:buFontTx/>
              <a:buNone/>
              <a:tabLst/>
            </a:pPr>
            <a:r>
              <a:rPr kumimoji="0" lang="sk-SK" sz="3200" b="0" i="0" u="none" strike="noStrike" cap="none" normalizeH="0" baseline="0" dirty="0">
                <a:ln>
                  <a:noFill/>
                </a:ln>
                <a:solidFill>
                  <a:srgbClr val="002060"/>
                </a:solidFill>
                <a:effectLst/>
                <a:latin typeface="Comic Sans MS" pitchFamily="66" charset="0"/>
                <a:ea typeface="Times New Roman" pitchFamily="18" charset="0"/>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sk-SK" sz="3200" b="1" i="0" u="none" strike="noStrike" cap="none" normalizeH="0" baseline="0" dirty="0">
                <a:ln>
                  <a:noFill/>
                </a:ln>
                <a:solidFill>
                  <a:srgbClr val="002060"/>
                </a:solidFill>
                <a:effectLst/>
                <a:latin typeface="Comic Sans MS" pitchFamily="66" charset="0"/>
                <a:ea typeface="Times New Roman" pitchFamily="18" charset="0"/>
                <a:cs typeface="Arial" pitchFamily="34" charset="0"/>
              </a:rPr>
              <a:t>hnevať – zlostiť – zúriť </a:t>
            </a:r>
            <a:r>
              <a:rPr kumimoji="0" lang="sk-SK" sz="3200" b="0" i="0" u="none" strike="noStrike" cap="none" normalizeH="0" baseline="0" dirty="0">
                <a:ln>
                  <a:noFill/>
                </a:ln>
                <a:solidFill>
                  <a:srgbClr val="002060"/>
                </a:solidFill>
                <a:effectLst/>
                <a:latin typeface="Comic Sans MS" pitchFamily="66" charset="0"/>
                <a:ea typeface="Times New Roman" pitchFamily="18" charset="0"/>
                <a:cs typeface="Arial" pitchFamily="34" charset="0"/>
              </a:rPr>
              <a:t>= slovesá</a:t>
            </a:r>
          </a:p>
          <a:p>
            <a:pPr marL="0" marR="0" lvl="0" indent="0" algn="l" defTabSz="914400" rtl="0" eaLnBrk="1" fontAlgn="base" latinLnBrk="0" hangingPunct="1">
              <a:lnSpc>
                <a:spcPct val="100000"/>
              </a:lnSpc>
              <a:spcBef>
                <a:spcPct val="0"/>
              </a:spcBef>
              <a:spcAft>
                <a:spcPct val="0"/>
              </a:spcAft>
              <a:buClrTx/>
              <a:buSzTx/>
              <a:buFontTx/>
              <a:buNone/>
              <a:tabLst/>
            </a:pPr>
            <a:r>
              <a:rPr kumimoji="0" lang="sk-SK" sz="3200" b="0" i="0" u="none" strike="noStrike" cap="none" normalizeH="0" baseline="0" dirty="0">
                <a:ln>
                  <a:noFill/>
                </a:ln>
                <a:solidFill>
                  <a:srgbClr val="002060"/>
                </a:solidFill>
                <a:effectLst/>
                <a:latin typeface="Comic Sans MS" pitchFamily="66" charset="0"/>
                <a:ea typeface="Times New Roman" pitchFamily="18" charset="0"/>
                <a:cs typeface="Arial" pitchFamily="34" charset="0"/>
              </a:rPr>
              <a:t>                                                                       </a:t>
            </a:r>
            <a:r>
              <a:rPr kumimoji="0" lang="sk-SK" sz="3200" b="1" i="0" u="none" strike="noStrike" cap="none" normalizeH="0" baseline="0" dirty="0">
                <a:ln>
                  <a:noFill/>
                </a:ln>
                <a:solidFill>
                  <a:srgbClr val="002060"/>
                </a:solidFill>
                <a:effectLst/>
                <a:latin typeface="Comic Sans MS" pitchFamily="66" charset="0"/>
                <a:ea typeface="Times New Roman" pitchFamily="18" charset="0"/>
                <a:cs typeface="Arial" pitchFamily="34" charset="0"/>
              </a:rPr>
              <a:t>studený – ľadový – treskúci </a:t>
            </a:r>
            <a:r>
              <a:rPr kumimoji="0" lang="sk-SK" sz="3200" b="0" i="0" u="none" strike="noStrike" cap="none" normalizeH="0" baseline="0" dirty="0">
                <a:ln>
                  <a:noFill/>
                </a:ln>
                <a:solidFill>
                  <a:srgbClr val="002060"/>
                </a:solidFill>
                <a:effectLst/>
                <a:latin typeface="Comic Sans MS" pitchFamily="66" charset="0"/>
                <a:ea typeface="Times New Roman" pitchFamily="18" charset="0"/>
                <a:cs typeface="Arial" pitchFamily="34" charset="0"/>
              </a:rPr>
              <a:t>= prídavné                                  mená</a:t>
            </a:r>
          </a:p>
          <a:p>
            <a:pPr marL="0" marR="0" lvl="0" indent="0" algn="l" defTabSz="914400" rtl="0" eaLnBrk="1" fontAlgn="base" latinLnBrk="0" hangingPunct="1">
              <a:lnSpc>
                <a:spcPct val="100000"/>
              </a:lnSpc>
              <a:spcBef>
                <a:spcPct val="0"/>
              </a:spcBef>
              <a:spcAft>
                <a:spcPct val="0"/>
              </a:spcAft>
              <a:buClrTx/>
              <a:buSzTx/>
              <a:buFontTx/>
              <a:buNone/>
              <a:tabLst/>
            </a:pPr>
            <a:r>
              <a:rPr kumimoji="0" lang="sk-SK" sz="3200" b="0" i="0" u="none" strike="noStrike" cap="none" normalizeH="0" baseline="0" dirty="0">
                <a:ln>
                  <a:noFill/>
                </a:ln>
                <a:solidFill>
                  <a:srgbClr val="002060"/>
                </a:solidFill>
                <a:effectLst/>
                <a:latin typeface="Comic Sans MS" pitchFamily="66" charset="0"/>
                <a:ea typeface="Times New Roman" pitchFamily="18" charset="0"/>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sk-SK" sz="3200" b="1" i="0" u="none" strike="noStrike" cap="none" normalizeH="0" baseline="0" dirty="0">
                <a:ln>
                  <a:noFill/>
                </a:ln>
                <a:solidFill>
                  <a:srgbClr val="002060"/>
                </a:solidFill>
                <a:effectLst/>
                <a:latin typeface="Comic Sans MS" pitchFamily="66" charset="0"/>
                <a:ea typeface="Times New Roman" pitchFamily="18" charset="0"/>
                <a:cs typeface="Arial" pitchFamily="34" charset="0"/>
              </a:rPr>
              <a:t>rovno – priamo </a:t>
            </a:r>
            <a:r>
              <a:rPr kumimoji="0" lang="sk-SK" sz="3200" b="0" i="0" u="none" strike="noStrike" cap="none" normalizeH="0" baseline="0" dirty="0">
                <a:ln>
                  <a:noFill/>
                </a:ln>
                <a:solidFill>
                  <a:srgbClr val="002060"/>
                </a:solidFill>
                <a:effectLst/>
                <a:latin typeface="Comic Sans MS" pitchFamily="66" charset="0"/>
                <a:ea typeface="Times New Roman" pitchFamily="18" charset="0"/>
                <a:cs typeface="Arial" pitchFamily="34" charset="0"/>
              </a:rPr>
              <a:t>= príslovky</a:t>
            </a:r>
            <a:endParaRPr kumimoji="0" lang="sk-SK" sz="1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rgbClr val="03D4A8"/>
            </a:gs>
            <a:gs pos="25000">
              <a:srgbClr val="21D6E0"/>
            </a:gs>
            <a:gs pos="75000">
              <a:srgbClr val="0087E6"/>
            </a:gs>
            <a:gs pos="100000">
              <a:srgbClr val="005CBF"/>
            </a:gs>
          </a:gsLst>
          <a:lin ang="5400000" scaled="0"/>
        </a:gradFill>
        <a:effectLst/>
      </p:bgPr>
    </p:bg>
    <p:spTree>
      <p:nvGrpSpPr>
        <p:cNvPr id="1" name=""/>
        <p:cNvGrpSpPr/>
        <p:nvPr/>
      </p:nvGrpSpPr>
      <p:grpSpPr>
        <a:xfrm>
          <a:off x="0" y="0"/>
          <a:ext cx="0" cy="0"/>
          <a:chOff x="0" y="0"/>
          <a:chExt cx="0" cy="0"/>
        </a:xfrm>
      </p:grpSpPr>
      <p:sp>
        <p:nvSpPr>
          <p:cNvPr id="2" name="Obdĺžnik 1"/>
          <p:cNvSpPr/>
          <p:nvPr/>
        </p:nvSpPr>
        <p:spPr>
          <a:xfrm>
            <a:off x="539552" y="476673"/>
            <a:ext cx="7992888" cy="954107"/>
          </a:xfrm>
          <a:prstGeom prst="rect">
            <a:avLst/>
          </a:prstGeom>
        </p:spPr>
        <p:txBody>
          <a:bodyPr wrap="square">
            <a:spAutoFit/>
          </a:bodyPr>
          <a:lstStyle/>
          <a:p>
            <a:r>
              <a:rPr lang="sk-SK" sz="2800" b="1" dirty="0">
                <a:solidFill>
                  <a:srgbClr val="002060"/>
                </a:solidFill>
              </a:rPr>
              <a:t>Vyber z ponuky slov významovo blízke slová a utvor synonymické dvojice. </a:t>
            </a:r>
            <a:r>
              <a:rPr lang="sk-SK" sz="2400" dirty="0"/>
              <a:t>Vzor: neha – nežnosť = </a:t>
            </a:r>
            <a:r>
              <a:rPr lang="sk-SK" sz="2400" dirty="0" err="1"/>
              <a:t>podst</a:t>
            </a:r>
            <a:r>
              <a:rPr lang="sk-SK" sz="2400" dirty="0"/>
              <a:t>. mená</a:t>
            </a:r>
            <a:endParaRPr lang="sk-SK" sz="2400" dirty="0">
              <a:solidFill>
                <a:srgbClr val="002060"/>
              </a:solidFill>
            </a:endParaRPr>
          </a:p>
        </p:txBody>
      </p:sp>
      <p:sp>
        <p:nvSpPr>
          <p:cNvPr id="18434" name="AutoShape 2"/>
          <p:cNvSpPr>
            <a:spLocks noChangeArrowheads="1"/>
          </p:cNvSpPr>
          <p:nvPr/>
        </p:nvSpPr>
        <p:spPr bwMode="auto">
          <a:xfrm>
            <a:off x="0" y="1484784"/>
            <a:ext cx="9144000" cy="5373216"/>
          </a:xfrm>
          <a:prstGeom prst="roundRect">
            <a:avLst>
              <a:gd name="adj" fmla="val 16667"/>
            </a:avLst>
          </a:prstGeom>
          <a:solidFill>
            <a:srgbClr val="FFFFFF"/>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sk-SK" dirty="0"/>
          </a:p>
        </p:txBody>
      </p:sp>
      <p:sp>
        <p:nvSpPr>
          <p:cNvPr id="7" name="BlokTextu 6"/>
          <p:cNvSpPr txBox="1"/>
          <p:nvPr/>
        </p:nvSpPr>
        <p:spPr>
          <a:xfrm>
            <a:off x="611560" y="1556792"/>
            <a:ext cx="7992888" cy="5078313"/>
          </a:xfrm>
          <a:prstGeom prst="rect">
            <a:avLst/>
          </a:prstGeom>
          <a:noFill/>
        </p:spPr>
        <p:txBody>
          <a:bodyPr wrap="square" rtlCol="0">
            <a:spAutoFit/>
          </a:bodyPr>
          <a:lstStyle/>
          <a:p>
            <a:r>
              <a:rPr lang="sk-SK" sz="3600" i="1" dirty="0">
                <a:solidFill>
                  <a:srgbClr val="002060"/>
                </a:solidFill>
              </a:rPr>
              <a:t>nádherný</a:t>
            </a:r>
            <a:r>
              <a:rPr lang="sk-SK" sz="3600" dirty="0">
                <a:solidFill>
                  <a:srgbClr val="002060"/>
                </a:solidFill>
              </a:rPr>
              <a:t>  </a:t>
            </a:r>
            <a:r>
              <a:rPr lang="sk-SK" sz="3600" i="1" dirty="0">
                <a:solidFill>
                  <a:srgbClr val="002060"/>
                </a:solidFill>
              </a:rPr>
              <a:t>tárať  jazyk vtip  umlčať   trepať   rýpať jazykový  vtipkovať  zavrieť    otvoriť    prekrásny   figliar   prinútiť    neúprimný      falošný     klamstvo    vtipkár  čušať   škára    štrbina  falošnosť  vyštrbený   drahý  laba milovaný  priateľský  srdečný    lacno  lož  draho  srdce  priateľ  priateliť sa  roztopaš ľahučko  ľahunko   samopaš   fajn  príma  fajnový</a:t>
            </a:r>
            <a:r>
              <a:rPr lang="sk-SK" sz="3600" dirty="0">
                <a:solidFill>
                  <a:srgbClr val="002060"/>
                </a:solidFill>
              </a:rPr>
              <a:t>  </a:t>
            </a:r>
            <a:r>
              <a:rPr lang="sk-SK" sz="3600" i="1" dirty="0">
                <a:solidFill>
                  <a:srgbClr val="002060"/>
                </a:solidFill>
              </a:rPr>
              <a:t>klaun</a:t>
            </a:r>
            <a:r>
              <a:rPr lang="sk-SK" sz="3600" dirty="0">
                <a:solidFill>
                  <a:srgbClr val="002060"/>
                </a:solidFill>
              </a:rPr>
              <a:t> </a:t>
            </a:r>
            <a:r>
              <a:rPr lang="sk-SK" sz="3600" i="1" dirty="0">
                <a:solidFill>
                  <a:srgbClr val="002060"/>
                </a:solidFill>
              </a:rPr>
              <a:t>tárať  reč  žart  šašo  noha</a:t>
            </a:r>
            <a:endParaRPr lang="sk-SK" sz="3600" dirty="0">
              <a:solidFill>
                <a:srgbClr val="00206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00EE6C"/>
            </a:gs>
            <a:gs pos="25000">
              <a:srgbClr val="FF6633"/>
            </a:gs>
            <a:gs pos="50000">
              <a:srgbClr val="FFFF00"/>
            </a:gs>
            <a:gs pos="75000">
              <a:srgbClr val="01A78F"/>
            </a:gs>
            <a:gs pos="100000">
              <a:srgbClr val="3366FF"/>
            </a:gs>
          </a:gsLst>
          <a:lin ang="5400000" scaled="0"/>
        </a:gradFill>
        <a:effectLst/>
      </p:bgPr>
    </p:bg>
    <p:spTree>
      <p:nvGrpSpPr>
        <p:cNvPr id="1" name=""/>
        <p:cNvGrpSpPr/>
        <p:nvPr/>
      </p:nvGrpSpPr>
      <p:grpSpPr>
        <a:xfrm>
          <a:off x="0" y="0"/>
          <a:ext cx="0" cy="0"/>
          <a:chOff x="0" y="0"/>
          <a:chExt cx="0" cy="0"/>
        </a:xfrm>
      </p:grpSpPr>
      <p:sp>
        <p:nvSpPr>
          <p:cNvPr id="2" name="Obdĺžnik 1"/>
          <p:cNvSpPr/>
          <p:nvPr/>
        </p:nvSpPr>
        <p:spPr>
          <a:xfrm>
            <a:off x="323528" y="332656"/>
            <a:ext cx="8352928" cy="2339102"/>
          </a:xfrm>
          <a:prstGeom prst="rect">
            <a:avLst/>
          </a:prstGeom>
        </p:spPr>
        <p:txBody>
          <a:bodyPr wrap="square">
            <a:spAutoFit/>
          </a:bodyPr>
          <a:lstStyle/>
          <a:p>
            <a:pPr algn="ctr"/>
            <a:r>
              <a:rPr lang="sk-SK" sz="4800" b="1" dirty="0">
                <a:solidFill>
                  <a:schemeClr val="bg1">
                    <a:lumMod val="95000"/>
                    <a:lumOff val="5000"/>
                  </a:schemeClr>
                </a:solidFill>
              </a:rPr>
              <a:t>ANTONYMÁ (OPOZITÁ)</a:t>
            </a:r>
          </a:p>
          <a:p>
            <a:pPr algn="ctr"/>
            <a:r>
              <a:rPr lang="sk-SK" dirty="0">
                <a:solidFill>
                  <a:schemeClr val="bg1">
                    <a:lumMod val="95000"/>
                    <a:lumOff val="5000"/>
                  </a:schemeClr>
                </a:solidFill>
              </a:rPr>
              <a:t> </a:t>
            </a:r>
          </a:p>
          <a:p>
            <a:pPr algn="ctr"/>
            <a:r>
              <a:rPr lang="sk-SK" sz="4000" dirty="0">
                <a:solidFill>
                  <a:schemeClr val="bg1">
                    <a:lumMod val="95000"/>
                    <a:lumOff val="5000"/>
                  </a:schemeClr>
                </a:solidFill>
              </a:rPr>
              <a:t>sú  slová opačného významu. Dvojice slov, ktoré sú postavené proti sebe.</a:t>
            </a:r>
          </a:p>
        </p:txBody>
      </p:sp>
      <p:sp>
        <p:nvSpPr>
          <p:cNvPr id="19460" name="AutoShape 4" descr="Výsledok vyh&amp;lcaron;adávania obrázkov pre dopyt kreslená ma&amp;ccaron;k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sk-SK"/>
          </a:p>
        </p:txBody>
      </p:sp>
      <p:pic>
        <p:nvPicPr>
          <p:cNvPr id="19462" name="Picture 6" descr="http://www.playground13.com/img/cat.png"/>
          <p:cNvPicPr>
            <a:picLocks noChangeAspect="1" noChangeArrowheads="1"/>
          </p:cNvPicPr>
          <p:nvPr/>
        </p:nvPicPr>
        <p:blipFill>
          <a:blip r:embed="rId2" cstate="print"/>
          <a:srcRect/>
          <a:stretch>
            <a:fillRect/>
          </a:stretch>
        </p:blipFill>
        <p:spPr bwMode="auto">
          <a:xfrm>
            <a:off x="323529" y="2636913"/>
            <a:ext cx="2952328" cy="1872208"/>
          </a:xfrm>
          <a:prstGeom prst="rect">
            <a:avLst/>
          </a:prstGeom>
          <a:noFill/>
        </p:spPr>
      </p:pic>
      <p:pic>
        <p:nvPicPr>
          <p:cNvPr id="19464" name="Picture 8" descr="http://imageth.uloz.to/6/f/1/6f1c28f65828d1deded7df528270f315.640x360.jpg"/>
          <p:cNvPicPr>
            <a:picLocks noChangeAspect="1" noChangeArrowheads="1"/>
          </p:cNvPicPr>
          <p:nvPr/>
        </p:nvPicPr>
        <p:blipFill>
          <a:blip r:embed="rId3" cstate="print"/>
          <a:srcRect/>
          <a:stretch>
            <a:fillRect/>
          </a:stretch>
        </p:blipFill>
        <p:spPr bwMode="auto">
          <a:xfrm>
            <a:off x="5148064" y="2564905"/>
            <a:ext cx="3312368" cy="1800199"/>
          </a:xfrm>
          <a:prstGeom prst="rect">
            <a:avLst/>
          </a:prstGeom>
          <a:noFill/>
        </p:spPr>
      </p:pic>
      <p:pic>
        <p:nvPicPr>
          <p:cNvPr id="19466" name="Picture 10" descr="Výsledok vyh&amp;lcaron;adávania obrázkov pre dopyt horúci &amp;ccaron;aj"/>
          <p:cNvPicPr>
            <a:picLocks noChangeAspect="1" noChangeArrowheads="1"/>
          </p:cNvPicPr>
          <p:nvPr/>
        </p:nvPicPr>
        <p:blipFill>
          <a:blip r:embed="rId4" cstate="print"/>
          <a:srcRect/>
          <a:stretch>
            <a:fillRect/>
          </a:stretch>
        </p:blipFill>
        <p:spPr bwMode="auto">
          <a:xfrm>
            <a:off x="323528" y="4725144"/>
            <a:ext cx="2933700" cy="1562100"/>
          </a:xfrm>
          <a:prstGeom prst="rect">
            <a:avLst/>
          </a:prstGeom>
          <a:noFill/>
        </p:spPr>
      </p:pic>
      <p:pic>
        <p:nvPicPr>
          <p:cNvPr id="19468" name="Picture 12" descr="http://dab1nmslvvntp.cloudfront.net/wp-content/uploads/2012/05/103.jpg"/>
          <p:cNvPicPr>
            <a:picLocks noChangeAspect="1" noChangeArrowheads="1"/>
          </p:cNvPicPr>
          <p:nvPr/>
        </p:nvPicPr>
        <p:blipFill>
          <a:blip r:embed="rId5" cstate="print"/>
          <a:srcRect/>
          <a:stretch>
            <a:fillRect/>
          </a:stretch>
        </p:blipFill>
        <p:spPr bwMode="auto">
          <a:xfrm>
            <a:off x="5148064" y="4581129"/>
            <a:ext cx="3384376" cy="18002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rgbClr val="1FB338"/>
            </a:gs>
            <a:gs pos="25000">
              <a:srgbClr val="FF6633"/>
            </a:gs>
            <a:gs pos="50000">
              <a:srgbClr val="FFFF00"/>
            </a:gs>
            <a:gs pos="75000">
              <a:srgbClr val="01A78F"/>
            </a:gs>
            <a:gs pos="100000">
              <a:srgbClr val="3366FF"/>
            </a:gs>
          </a:gsLst>
          <a:lin ang="5400000" scaled="0"/>
        </a:gradFill>
        <a:effectLst/>
      </p:bgPr>
    </p:bg>
    <p:spTree>
      <p:nvGrpSpPr>
        <p:cNvPr id="1" name=""/>
        <p:cNvGrpSpPr/>
        <p:nvPr/>
      </p:nvGrpSpPr>
      <p:grpSpPr>
        <a:xfrm>
          <a:off x="0" y="0"/>
          <a:ext cx="0" cy="0"/>
          <a:chOff x="0" y="0"/>
          <a:chExt cx="0" cy="0"/>
        </a:xfrm>
      </p:grpSpPr>
      <p:pic>
        <p:nvPicPr>
          <p:cNvPr id="20484" name="Picture 4" descr="http://www.megamama.com.ua/images/detailed/96/%D0%9F%D1%80%D0%B8%D0%BD%D1%86%D0%B5%D1%81%D0%B0_Barbie_%D0%94%D0%B5%D0%BD%D1%8C_%D0%BD%D0%B0%D1%80%D0%BE%D0%B4%D0%B6%D0%B5%D0%BD%D0%BD%D1%8F_%28CFF47%292.jpg?t=1441132114"/>
          <p:cNvPicPr>
            <a:picLocks noChangeAspect="1" noChangeArrowheads="1"/>
          </p:cNvPicPr>
          <p:nvPr/>
        </p:nvPicPr>
        <p:blipFill>
          <a:blip r:embed="rId2" cstate="print"/>
          <a:srcRect/>
          <a:stretch>
            <a:fillRect/>
          </a:stretch>
        </p:blipFill>
        <p:spPr bwMode="auto">
          <a:xfrm>
            <a:off x="539551" y="188641"/>
            <a:ext cx="2160241" cy="2088232"/>
          </a:xfrm>
          <a:prstGeom prst="rect">
            <a:avLst/>
          </a:prstGeom>
          <a:noFill/>
        </p:spPr>
      </p:pic>
      <p:pic>
        <p:nvPicPr>
          <p:cNvPr id="20486" name="Picture 6" descr="http://i48.photobucket.com/albums/f220/johanka007/Animation%20Witches/car153.gif"/>
          <p:cNvPicPr>
            <a:picLocks noChangeAspect="1" noChangeArrowheads="1" noCrop="1"/>
          </p:cNvPicPr>
          <p:nvPr/>
        </p:nvPicPr>
        <p:blipFill>
          <a:blip r:embed="rId3" cstate="print"/>
          <a:srcRect/>
          <a:stretch>
            <a:fillRect/>
          </a:stretch>
        </p:blipFill>
        <p:spPr bwMode="auto">
          <a:xfrm>
            <a:off x="3131840" y="0"/>
            <a:ext cx="2857500" cy="2857500"/>
          </a:xfrm>
          <a:prstGeom prst="rect">
            <a:avLst/>
          </a:prstGeom>
          <a:noFill/>
        </p:spPr>
      </p:pic>
      <p:pic>
        <p:nvPicPr>
          <p:cNvPr id="20488" name="Picture 8" descr="De&amp;ncaron; a noc - elementárne predstavy o slnku, mesiaci a hviezdach"/>
          <p:cNvPicPr>
            <a:picLocks noChangeAspect="1" noChangeArrowheads="1"/>
          </p:cNvPicPr>
          <p:nvPr/>
        </p:nvPicPr>
        <p:blipFill>
          <a:blip r:embed="rId4" cstate="print"/>
          <a:srcRect/>
          <a:stretch>
            <a:fillRect/>
          </a:stretch>
        </p:blipFill>
        <p:spPr bwMode="auto">
          <a:xfrm>
            <a:off x="467544" y="4869160"/>
            <a:ext cx="5715000" cy="1428750"/>
          </a:xfrm>
          <a:prstGeom prst="rect">
            <a:avLst/>
          </a:prstGeom>
          <a:noFill/>
        </p:spPr>
      </p:pic>
      <p:pic>
        <p:nvPicPr>
          <p:cNvPr id="20490" name="Picture 10" descr="https://upload.wikimedia.org/wikipedia/commons/thumb/a/ab/A_1b_-_Z%C3%A1kruta_v%C4%BEavo.png/120px-A_1b_-_Z%C3%A1kruta_v%C4%BEavo.png"/>
          <p:cNvPicPr>
            <a:picLocks noChangeAspect="1" noChangeArrowheads="1"/>
          </p:cNvPicPr>
          <p:nvPr/>
        </p:nvPicPr>
        <p:blipFill>
          <a:blip r:embed="rId5" cstate="print"/>
          <a:srcRect/>
          <a:stretch>
            <a:fillRect/>
          </a:stretch>
        </p:blipFill>
        <p:spPr bwMode="auto">
          <a:xfrm>
            <a:off x="539552" y="2708920"/>
            <a:ext cx="2016224" cy="1512168"/>
          </a:xfrm>
          <a:prstGeom prst="rect">
            <a:avLst/>
          </a:prstGeom>
          <a:noFill/>
        </p:spPr>
      </p:pic>
      <p:pic>
        <p:nvPicPr>
          <p:cNvPr id="20492" name="Picture 12" descr="http://eshop.znacenie.sk/images/produkt/a1284440776.jpg"/>
          <p:cNvPicPr>
            <a:picLocks noChangeAspect="1" noChangeArrowheads="1"/>
          </p:cNvPicPr>
          <p:nvPr/>
        </p:nvPicPr>
        <p:blipFill>
          <a:blip r:embed="rId6" cstate="print"/>
          <a:srcRect/>
          <a:stretch>
            <a:fillRect/>
          </a:stretch>
        </p:blipFill>
        <p:spPr bwMode="auto">
          <a:xfrm>
            <a:off x="3203848" y="2708920"/>
            <a:ext cx="2088232" cy="1656184"/>
          </a:xfrm>
          <a:prstGeom prst="rect">
            <a:avLst/>
          </a:prstGeom>
          <a:noFill/>
        </p:spPr>
      </p:pic>
      <p:pic>
        <p:nvPicPr>
          <p:cNvPr id="20494" name="Picture 14" descr="http://www.ekolen.sk/images/big_fav_icon_inverted.png"/>
          <p:cNvPicPr>
            <a:picLocks noChangeAspect="1" noChangeArrowheads="1"/>
          </p:cNvPicPr>
          <p:nvPr/>
        </p:nvPicPr>
        <p:blipFill>
          <a:blip r:embed="rId7" cstate="print"/>
          <a:srcRect/>
          <a:stretch>
            <a:fillRect/>
          </a:stretch>
        </p:blipFill>
        <p:spPr bwMode="auto">
          <a:xfrm>
            <a:off x="6228184" y="188640"/>
            <a:ext cx="2343150" cy="2343151"/>
          </a:xfrm>
          <a:prstGeom prst="rect">
            <a:avLst/>
          </a:prstGeom>
          <a:noFill/>
        </p:spPr>
      </p:pic>
      <p:pic>
        <p:nvPicPr>
          <p:cNvPr id="20496" name="Picture 16" descr="http://img.assetsdelivery.com/thumbnails/tigatelu/tigatelu1411/tigatelu141100024.jpg"/>
          <p:cNvPicPr>
            <a:picLocks noChangeAspect="1" noChangeArrowheads="1"/>
          </p:cNvPicPr>
          <p:nvPr/>
        </p:nvPicPr>
        <p:blipFill>
          <a:blip r:embed="rId8" cstate="print"/>
          <a:srcRect/>
          <a:stretch>
            <a:fillRect/>
          </a:stretch>
        </p:blipFill>
        <p:spPr bwMode="auto">
          <a:xfrm>
            <a:off x="6516216" y="2708920"/>
            <a:ext cx="1944216" cy="1800200"/>
          </a:xfrm>
          <a:prstGeom prst="rect">
            <a:avLst/>
          </a:prstGeom>
          <a:noFill/>
        </p:spPr>
      </p:pic>
      <p:pic>
        <p:nvPicPr>
          <p:cNvPr id="20498" name="Picture 18" descr="https://pixabay.com/static/uploads/photo/2015/06/26/09/16/smiley-822307_960_720.jpg"/>
          <p:cNvPicPr>
            <a:picLocks noChangeAspect="1" noChangeArrowheads="1"/>
          </p:cNvPicPr>
          <p:nvPr/>
        </p:nvPicPr>
        <p:blipFill>
          <a:blip r:embed="rId9" cstate="print"/>
          <a:srcRect/>
          <a:stretch>
            <a:fillRect/>
          </a:stretch>
        </p:blipFill>
        <p:spPr bwMode="auto">
          <a:xfrm>
            <a:off x="6588224" y="4725144"/>
            <a:ext cx="1944216" cy="1826493"/>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rgbClr val="00EE6C"/>
            </a:gs>
            <a:gs pos="25000">
              <a:srgbClr val="FF6633"/>
            </a:gs>
            <a:gs pos="50000">
              <a:srgbClr val="FFFF00"/>
            </a:gs>
            <a:gs pos="75000">
              <a:srgbClr val="01A78F"/>
            </a:gs>
            <a:gs pos="100000">
              <a:srgbClr val="3366FF"/>
            </a:gs>
          </a:gsLst>
          <a:lin ang="5400000" scaled="0"/>
        </a:gradFill>
        <a:effectLst/>
      </p:bgPr>
    </p:bg>
    <p:spTree>
      <p:nvGrpSpPr>
        <p:cNvPr id="1" name=""/>
        <p:cNvGrpSpPr/>
        <p:nvPr/>
      </p:nvGrpSpPr>
      <p:grpSpPr>
        <a:xfrm>
          <a:off x="0" y="0"/>
          <a:ext cx="0" cy="0"/>
          <a:chOff x="0" y="0"/>
          <a:chExt cx="0" cy="0"/>
        </a:xfrm>
      </p:grpSpPr>
      <p:sp>
        <p:nvSpPr>
          <p:cNvPr id="2" name="Obdĺžnik 1"/>
          <p:cNvSpPr/>
          <p:nvPr/>
        </p:nvSpPr>
        <p:spPr>
          <a:xfrm>
            <a:off x="395536" y="260649"/>
            <a:ext cx="8208912" cy="6740307"/>
          </a:xfrm>
          <a:prstGeom prst="rect">
            <a:avLst/>
          </a:prstGeom>
        </p:spPr>
        <p:txBody>
          <a:bodyPr wrap="square">
            <a:spAutoFit/>
          </a:bodyPr>
          <a:lstStyle/>
          <a:p>
            <a:r>
              <a:rPr lang="sk-SK" sz="3200" b="1" dirty="0">
                <a:solidFill>
                  <a:schemeClr val="bg1">
                    <a:lumMod val="95000"/>
                    <a:lumOff val="5000"/>
                  </a:schemeClr>
                </a:solidFill>
              </a:rPr>
              <a:t>Doplň antonymá k  slovám:</a:t>
            </a:r>
          </a:p>
          <a:p>
            <a:r>
              <a:rPr lang="sk-SK" sz="4000" b="1" dirty="0">
                <a:solidFill>
                  <a:schemeClr val="bg1">
                    <a:lumMod val="95000"/>
                    <a:lumOff val="5000"/>
                  </a:schemeClr>
                </a:solidFill>
              </a:rPr>
              <a:t>tvrdý –                      suchý – </a:t>
            </a:r>
            <a:endParaRPr lang="sk-SK" sz="4000" dirty="0">
              <a:solidFill>
                <a:schemeClr val="bg1">
                  <a:lumMod val="95000"/>
                  <a:lumOff val="5000"/>
                </a:schemeClr>
              </a:solidFill>
            </a:endParaRPr>
          </a:p>
          <a:p>
            <a:r>
              <a:rPr lang="sk-SK" sz="4000" b="1" dirty="0">
                <a:solidFill>
                  <a:schemeClr val="bg1">
                    <a:lumMod val="95000"/>
                    <a:lumOff val="5000"/>
                  </a:schemeClr>
                </a:solidFill>
              </a:rPr>
              <a:t>svetlo –                     sladký – </a:t>
            </a:r>
            <a:endParaRPr lang="sk-SK" sz="4000" dirty="0">
              <a:solidFill>
                <a:schemeClr val="bg1">
                  <a:lumMod val="95000"/>
                  <a:lumOff val="5000"/>
                </a:schemeClr>
              </a:solidFill>
            </a:endParaRPr>
          </a:p>
          <a:p>
            <a:r>
              <a:rPr lang="sk-SK" sz="4000" b="1" dirty="0">
                <a:solidFill>
                  <a:schemeClr val="bg1">
                    <a:lumMod val="95000"/>
                    <a:lumOff val="5000"/>
                  </a:schemeClr>
                </a:solidFill>
              </a:rPr>
              <a:t>hladný – </a:t>
            </a:r>
            <a:r>
              <a:rPr lang="sk-SK" sz="4000" dirty="0">
                <a:solidFill>
                  <a:schemeClr val="bg1">
                    <a:lumMod val="95000"/>
                    <a:lumOff val="5000"/>
                  </a:schemeClr>
                </a:solidFill>
              </a:rPr>
              <a:t>                   </a:t>
            </a:r>
            <a:r>
              <a:rPr lang="sk-SK" sz="4000" b="1" dirty="0">
                <a:solidFill>
                  <a:schemeClr val="bg1">
                    <a:lumMod val="95000"/>
                    <a:lumOff val="5000"/>
                  </a:schemeClr>
                </a:solidFill>
              </a:rPr>
              <a:t>pevný –        </a:t>
            </a:r>
          </a:p>
          <a:p>
            <a:r>
              <a:rPr lang="sk-SK" sz="4000" b="1" dirty="0">
                <a:solidFill>
                  <a:schemeClr val="bg1">
                    <a:lumMod val="95000"/>
                    <a:lumOff val="5000"/>
                  </a:schemeClr>
                </a:solidFill>
              </a:rPr>
              <a:t>široký – </a:t>
            </a:r>
            <a:r>
              <a:rPr lang="sk-SK" sz="4000" dirty="0">
                <a:solidFill>
                  <a:schemeClr val="bg1">
                    <a:lumMod val="95000"/>
                    <a:lumOff val="5000"/>
                  </a:schemeClr>
                </a:solidFill>
              </a:rPr>
              <a:t>                    </a:t>
            </a:r>
            <a:r>
              <a:rPr lang="sk-SK" sz="4000" b="1" dirty="0">
                <a:solidFill>
                  <a:schemeClr val="bg1">
                    <a:lumMod val="95000"/>
                    <a:lumOff val="5000"/>
                  </a:schemeClr>
                </a:solidFill>
              </a:rPr>
              <a:t>rýchlo –  </a:t>
            </a:r>
          </a:p>
          <a:p>
            <a:r>
              <a:rPr lang="sk-SK" sz="4000" b="1" dirty="0">
                <a:solidFill>
                  <a:schemeClr val="bg1">
                    <a:lumMod val="95000"/>
                    <a:lumOff val="5000"/>
                  </a:schemeClr>
                </a:solidFill>
              </a:rPr>
              <a:t>bojazlivý – </a:t>
            </a:r>
            <a:r>
              <a:rPr lang="sk-SK" sz="4000" dirty="0">
                <a:solidFill>
                  <a:schemeClr val="bg1">
                    <a:lumMod val="95000"/>
                    <a:lumOff val="5000"/>
                  </a:schemeClr>
                </a:solidFill>
              </a:rPr>
              <a:t>               </a:t>
            </a:r>
            <a:r>
              <a:rPr lang="sk-SK" sz="4000" b="1" dirty="0">
                <a:solidFill>
                  <a:schemeClr val="bg1">
                    <a:lumMod val="95000"/>
                    <a:lumOff val="5000"/>
                  </a:schemeClr>
                </a:solidFill>
              </a:rPr>
              <a:t>ostrý – </a:t>
            </a:r>
          </a:p>
          <a:p>
            <a:r>
              <a:rPr lang="sk-SK" sz="4000" b="1" dirty="0">
                <a:solidFill>
                  <a:schemeClr val="bg1">
                    <a:lumMod val="95000"/>
                    <a:lumOff val="5000"/>
                  </a:schemeClr>
                </a:solidFill>
              </a:rPr>
              <a:t>mladý –                     áno – </a:t>
            </a:r>
          </a:p>
          <a:p>
            <a:r>
              <a:rPr lang="sk-SK" sz="4000" b="1" dirty="0">
                <a:solidFill>
                  <a:schemeClr val="bg1">
                    <a:lumMod val="95000"/>
                    <a:lumOff val="5000"/>
                  </a:schemeClr>
                </a:solidFill>
              </a:rPr>
              <a:t>hore –                        vnútri – </a:t>
            </a:r>
          </a:p>
          <a:p>
            <a:r>
              <a:rPr lang="sk-SK" sz="4000" b="1" dirty="0">
                <a:solidFill>
                  <a:schemeClr val="bg1">
                    <a:lumMod val="95000"/>
                    <a:lumOff val="5000"/>
                  </a:schemeClr>
                </a:solidFill>
              </a:rPr>
              <a:t>sever –                       všetko – </a:t>
            </a:r>
          </a:p>
          <a:p>
            <a:r>
              <a:rPr lang="sk-SK" sz="4000" b="1" dirty="0">
                <a:solidFill>
                  <a:schemeClr val="bg1">
                    <a:lumMod val="95000"/>
                    <a:lumOff val="5000"/>
                  </a:schemeClr>
                </a:solidFill>
              </a:rPr>
              <a:t>muž </a:t>
            </a:r>
            <a:r>
              <a:rPr lang="sk-SK" sz="4000" b="1">
                <a:solidFill>
                  <a:schemeClr val="bg1">
                    <a:lumMod val="95000"/>
                    <a:lumOff val="5000"/>
                  </a:schemeClr>
                </a:solidFill>
              </a:rPr>
              <a:t>–                         hovoriť – </a:t>
            </a:r>
            <a:endParaRPr lang="sk-SK" sz="4000" b="1" dirty="0">
              <a:solidFill>
                <a:schemeClr val="bg1">
                  <a:lumMod val="95000"/>
                  <a:lumOff val="5000"/>
                </a:schemeClr>
              </a:solidFill>
            </a:endParaRPr>
          </a:p>
          <a:p>
            <a:r>
              <a:rPr lang="sk-SK" sz="4000" b="1" dirty="0">
                <a:solidFill>
                  <a:schemeClr val="bg1">
                    <a:lumMod val="95000"/>
                    <a:lumOff val="5000"/>
                  </a:schemeClr>
                </a:solidFill>
              </a:rPr>
              <a:t> </a:t>
            </a:r>
            <a:endParaRPr lang="sk-SK" sz="4000" dirty="0">
              <a:solidFill>
                <a:schemeClr val="bg1">
                  <a:lumMod val="95000"/>
                  <a:lumOff val="5000"/>
                </a:schemeClr>
              </a:solidFill>
            </a:endParaRPr>
          </a:p>
        </p:txBody>
      </p:sp>
    </p:spTree>
  </p:cSld>
  <p:clrMapOvr>
    <a:masterClrMapping/>
  </p:clrMapOvr>
</p:sld>
</file>

<file path=ppt/theme/theme1.xml><?xml version="1.0" encoding="utf-8"?>
<a:theme xmlns:a="http://schemas.openxmlformats.org/drawingml/2006/main" name="Motív Office">
  <a:themeElements>
    <a:clrScheme name="Vlastná 4">
      <a:dk1>
        <a:sysClr val="windowText" lastClr="000000"/>
      </a:dk1>
      <a:lt1>
        <a:sysClr val="window" lastClr="FFFFFF"/>
      </a:lt1>
      <a:dk2>
        <a:srgbClr val="1F497D"/>
      </a:dk2>
      <a:lt2>
        <a:srgbClr val="00B050"/>
      </a:lt2>
      <a:accent1>
        <a:srgbClr val="4F81BD"/>
      </a:accent1>
      <a:accent2>
        <a:srgbClr val="C0504D"/>
      </a:accent2>
      <a:accent3>
        <a:srgbClr val="92D050"/>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TotalTime>
  <Words>271</Words>
  <Application>Microsoft Office PowerPoint</Application>
  <PresentationFormat>Předvádění na obrazovce (4:3)</PresentationFormat>
  <Paragraphs>30</Paragraphs>
  <Slides>9</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9</vt:i4>
      </vt:variant>
    </vt:vector>
  </HeadingPairs>
  <TitlesOfParts>
    <vt:vector size="13" baseType="lpstr">
      <vt:lpstr>Arial</vt:lpstr>
      <vt:lpstr>Calibri</vt:lpstr>
      <vt:lpstr>Comic Sans MS</vt:lpstr>
      <vt:lpstr>Motív Office</vt:lpstr>
      <vt:lpstr>SYNONYMÁ a ANTONYMÁ</vt:lpstr>
      <vt:lpstr>Prezentace aplikace PowerPoint</vt:lpstr>
      <vt:lpstr>Prezentace aplikace PowerPoint</vt:lpstr>
      <vt:lpstr>              Synonymá môžu tvoriť : ♣ ♣    synonymické dvojice:            švárna – rúča, šašo – klaun,             kosiť – žať   alebo  ♣♣ ♣  synonymické rady:              pekný – krásny – nádherný              krik – vresk – vreskot – rev              plakať – nariekať – bedákať  </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Snímka 1</dc:title>
  <dc:creator>Správca</dc:creator>
  <cp:lastModifiedBy>Timi</cp:lastModifiedBy>
  <cp:revision>35</cp:revision>
  <dcterms:created xsi:type="dcterms:W3CDTF">2016-05-03T17:14:47Z</dcterms:created>
  <dcterms:modified xsi:type="dcterms:W3CDTF">2021-03-08T12:18:13Z</dcterms:modified>
</cp:coreProperties>
</file>