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0066"/>
    <a:srgbClr val="009900"/>
    <a:srgbClr val="00FF00"/>
    <a:srgbClr val="99FF33"/>
    <a:srgbClr val="99FF66"/>
    <a:srgbClr val="FFCCCC"/>
    <a:srgbClr val="2D1341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etlý štýl 3 - zvýrazneni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6000">
              <a:srgbClr val="CCFF99"/>
            </a:gs>
            <a:gs pos="47000">
              <a:srgbClr val="FFFF66"/>
            </a:gs>
            <a:gs pos="60001">
              <a:srgbClr val="FFFF00"/>
            </a:gs>
            <a:gs pos="71001">
              <a:srgbClr val="FFC000"/>
            </a:gs>
            <a:gs pos="81000">
              <a:srgbClr val="CCFF99"/>
            </a:gs>
            <a:gs pos="100000">
              <a:srgbClr val="FFFF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7F1C4-5EAE-434E-B6D8-E2FB7717C607}" type="datetimeFigureOut">
              <a:rPr lang="sk-SK" smtClean="0"/>
              <a:t>10. 12. 2021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93DC-4726-46C1-A680-961807B02CF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u="sng" dirty="0" smtClean="0"/>
              <a:t>Spodobovanie</a:t>
            </a:r>
            <a:r>
              <a:rPr lang="sk-SK" b="1" dirty="0" smtClean="0"/>
              <a:t> na hranici slov</a:t>
            </a:r>
            <a:br>
              <a:rPr lang="sk-SK" b="1" dirty="0" smtClean="0"/>
            </a:br>
            <a:r>
              <a:rPr lang="sk-SK" b="1" dirty="0" smtClean="0"/>
              <a:t>pri splývavej výslovnosti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4414" y="4714884"/>
            <a:ext cx="6715172" cy="64294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sk-SK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 ročník                  Mgr. A. </a:t>
            </a:r>
            <a:r>
              <a:rPr lang="sk-SK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Karchutňáková</a:t>
            </a:r>
            <a:endParaRPr lang="sk-SK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6000">
              <a:srgbClr val="CCFF99"/>
            </a:gs>
            <a:gs pos="47000">
              <a:srgbClr val="FFFF66"/>
            </a:gs>
            <a:gs pos="60001">
              <a:srgbClr val="FF0000"/>
            </a:gs>
            <a:gs pos="71001">
              <a:srgbClr val="FFC000"/>
            </a:gs>
            <a:gs pos="81000">
              <a:srgbClr val="FFC000"/>
            </a:gs>
            <a:gs pos="100000">
              <a:srgbClr val="FFFF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800" dirty="0" smtClean="0"/>
              <a:t>Pokračujte v uč. </a:t>
            </a:r>
            <a:r>
              <a:rPr lang="sk-SK" sz="4800" dirty="0" err="1" smtClean="0"/>
              <a:t>Sj</a:t>
            </a:r>
            <a:endParaRPr lang="sk-SK" sz="4800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solidFill>
            <a:srgbClr val="FFFF66"/>
          </a:solidFill>
        </p:spPr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str. 48/4</a:t>
            </a:r>
            <a:endParaRPr lang="sk-SK" sz="4400" dirty="0"/>
          </a:p>
        </p:txBody>
      </p:sp>
      <p:pic>
        <p:nvPicPr>
          <p:cNvPr id="19458" name="Picture 2" descr="http://www.beruska8.cz/deti/skola2/3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928670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obsahu 2"/>
          <p:cNvSpPr txBox="1">
            <a:spLocks/>
          </p:cNvSpPr>
          <p:nvPr/>
        </p:nvSpPr>
        <p:spPr>
          <a:xfrm>
            <a:off x="4929190" y="1571612"/>
            <a:ext cx="1071570" cy="475775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/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5500694" y="142852"/>
            <a:ext cx="3429024" cy="1285884"/>
          </a:xfrm>
          <a:prstGeom prst="round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Opakovanie: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3257544" cy="4757758"/>
          </a:xfrm>
          <a:solidFill>
            <a:schemeClr val="tx1"/>
          </a:solidFill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k-SK" b="1" dirty="0" smtClean="0">
                <a:ln/>
                <a:solidFill>
                  <a:schemeClr val="accent3"/>
                </a:solidFill>
              </a:rPr>
              <a:t>silný </a:t>
            </a:r>
            <a:r>
              <a:rPr lang="sk-SK" b="1" dirty="0" err="1" smtClean="0">
                <a:ln/>
                <a:solidFill>
                  <a:schemeClr val="accent3"/>
                </a:solidFill>
              </a:rPr>
              <a:t>nára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</a:t>
            </a:r>
          </a:p>
          <a:p>
            <a:r>
              <a:rPr lang="sk-SK" b="1" dirty="0" err="1" smtClean="0">
                <a:ln/>
                <a:solidFill>
                  <a:schemeClr val="accent3"/>
                </a:solidFill>
              </a:rPr>
              <a:t>ná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 dom</a:t>
            </a:r>
          </a:p>
          <a:p>
            <a:r>
              <a:rPr lang="sk-SK" b="1" dirty="0" smtClean="0">
                <a:ln/>
                <a:solidFill>
                  <a:schemeClr val="accent3"/>
                </a:solidFill>
              </a:rPr>
              <a:t>strmý </a:t>
            </a:r>
            <a:r>
              <a:rPr lang="sk-SK" b="1" dirty="0" err="1" smtClean="0">
                <a:ln/>
                <a:solidFill>
                  <a:schemeClr val="accent3"/>
                </a:solidFill>
              </a:rPr>
              <a:t>bre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</a:t>
            </a:r>
          </a:p>
          <a:p>
            <a:r>
              <a:rPr lang="sk-SK" b="1" dirty="0" err="1" smtClean="0">
                <a:ln/>
                <a:solidFill>
                  <a:schemeClr val="accent3"/>
                </a:solidFill>
              </a:rPr>
              <a:t>nehá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 prudko</a:t>
            </a:r>
          </a:p>
          <a:p>
            <a:r>
              <a:rPr lang="sk-SK" b="1" dirty="0" smtClean="0">
                <a:ln/>
                <a:solidFill>
                  <a:schemeClr val="accent3"/>
                </a:solidFill>
              </a:rPr>
              <a:t>natretý </a:t>
            </a:r>
            <a:r>
              <a:rPr lang="sk-SK" b="1" dirty="0" err="1" smtClean="0">
                <a:ln/>
                <a:solidFill>
                  <a:schemeClr val="accent3"/>
                </a:solidFill>
              </a:rPr>
              <a:t>plo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</a:t>
            </a:r>
          </a:p>
          <a:p>
            <a:r>
              <a:rPr lang="sk-SK" b="1" dirty="0" err="1" smtClean="0">
                <a:ln/>
                <a:solidFill>
                  <a:schemeClr val="accent3"/>
                </a:solidFill>
              </a:rPr>
              <a:t>ská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 ďaleko</a:t>
            </a:r>
          </a:p>
          <a:p>
            <a:r>
              <a:rPr lang="sk-SK" b="1" dirty="0" err="1" smtClean="0">
                <a:ln/>
                <a:solidFill>
                  <a:schemeClr val="accent3"/>
                </a:solidFill>
              </a:rPr>
              <a:t>mozo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</a:t>
            </a:r>
          </a:p>
          <a:p>
            <a:r>
              <a:rPr lang="sk-SK" b="1" dirty="0" smtClean="0">
                <a:ln/>
                <a:solidFill>
                  <a:schemeClr val="accent3"/>
                </a:solidFill>
              </a:rPr>
              <a:t>rýchly </a:t>
            </a:r>
            <a:r>
              <a:rPr lang="sk-SK" b="1" dirty="0" err="1" smtClean="0">
                <a:ln/>
                <a:solidFill>
                  <a:schemeClr val="accent3"/>
                </a:solidFill>
              </a:rPr>
              <a:t>výťa</a:t>
            </a:r>
            <a:r>
              <a:rPr lang="sk-SK" b="1" dirty="0" smtClean="0">
                <a:ln/>
                <a:solidFill>
                  <a:schemeClr val="accent3"/>
                </a:solidFill>
              </a:rPr>
              <a:t>__</a:t>
            </a:r>
          </a:p>
          <a:p>
            <a:endParaRPr lang="sk-SK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http://www.beruska8.cz/smajlici/3D2/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285728"/>
            <a:ext cx="1071570" cy="1071571"/>
          </a:xfrm>
          <a:prstGeom prst="rect">
            <a:avLst/>
          </a:prstGeom>
          <a:noFill/>
        </p:spPr>
      </p:pic>
      <p:pic>
        <p:nvPicPr>
          <p:cNvPr id="1028" name="Picture 4" descr="http://www.beruska8.cz/smajlici/3D2/2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92665" y="285728"/>
            <a:ext cx="951169" cy="1071570"/>
          </a:xfrm>
          <a:prstGeom prst="rect">
            <a:avLst/>
          </a:prstGeom>
          <a:noFill/>
        </p:spPr>
      </p:pic>
      <p:pic>
        <p:nvPicPr>
          <p:cNvPr id="1030" name="Picture 6" descr="http://www.beruska8.cz/smajlici/3D2/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285727"/>
            <a:ext cx="1071570" cy="1071571"/>
          </a:xfrm>
          <a:prstGeom prst="rect">
            <a:avLst/>
          </a:prstGeom>
          <a:noFill/>
        </p:spPr>
      </p:pic>
      <p:sp>
        <p:nvSpPr>
          <p:cNvPr id="8" name="Zástupný symbol obsahu 2"/>
          <p:cNvSpPr txBox="1">
            <a:spLocks/>
          </p:cNvSpPr>
          <p:nvPr/>
        </p:nvSpPr>
        <p:spPr>
          <a:xfrm>
            <a:off x="3786182" y="1571612"/>
            <a:ext cx="1071570" cy="4757758"/>
          </a:xfrm>
          <a:prstGeom prst="rect">
            <a:avLst/>
          </a:prstGeom>
          <a:solidFill>
            <a:srgbClr val="2D1341"/>
          </a:solidFill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/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/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2" name="Picture 8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1547794"/>
            <a:ext cx="571504" cy="571504"/>
          </a:xfrm>
          <a:prstGeom prst="rect">
            <a:avLst/>
          </a:prstGeom>
          <a:noFill/>
        </p:spPr>
      </p:pic>
      <p:pic>
        <p:nvPicPr>
          <p:cNvPr id="1034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2190736"/>
            <a:ext cx="571504" cy="571504"/>
          </a:xfrm>
          <a:prstGeom prst="rect">
            <a:avLst/>
          </a:prstGeom>
          <a:noFill/>
        </p:spPr>
      </p:pic>
      <p:pic>
        <p:nvPicPr>
          <p:cNvPr id="19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2786058"/>
            <a:ext cx="571504" cy="571504"/>
          </a:xfrm>
          <a:prstGeom prst="rect">
            <a:avLst/>
          </a:prstGeom>
          <a:noFill/>
        </p:spPr>
      </p:pic>
      <p:pic>
        <p:nvPicPr>
          <p:cNvPr id="20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3429000"/>
            <a:ext cx="571504" cy="571504"/>
          </a:xfrm>
          <a:prstGeom prst="rect">
            <a:avLst/>
          </a:prstGeom>
          <a:noFill/>
        </p:spPr>
      </p:pic>
      <p:pic>
        <p:nvPicPr>
          <p:cNvPr id="21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000504"/>
            <a:ext cx="571504" cy="571504"/>
          </a:xfrm>
          <a:prstGeom prst="rect">
            <a:avLst/>
          </a:prstGeom>
          <a:noFill/>
        </p:spPr>
      </p:pic>
      <p:pic>
        <p:nvPicPr>
          <p:cNvPr id="22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572008"/>
            <a:ext cx="571504" cy="571504"/>
          </a:xfrm>
          <a:prstGeom prst="rect">
            <a:avLst/>
          </a:prstGeom>
          <a:noFill/>
        </p:spPr>
      </p:pic>
      <p:pic>
        <p:nvPicPr>
          <p:cNvPr id="23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5143512"/>
            <a:ext cx="571504" cy="571504"/>
          </a:xfrm>
          <a:prstGeom prst="rect">
            <a:avLst/>
          </a:prstGeom>
          <a:noFill/>
        </p:spPr>
      </p:pic>
      <p:pic>
        <p:nvPicPr>
          <p:cNvPr id="24" name="Picture 10" descr="http://www.beruska8.cz/smajlici/smajlici2/16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5786454"/>
            <a:ext cx="571504" cy="571504"/>
          </a:xfrm>
          <a:prstGeom prst="rect">
            <a:avLst/>
          </a:prstGeom>
          <a:noFill/>
        </p:spPr>
      </p:pic>
      <p:pic>
        <p:nvPicPr>
          <p:cNvPr id="1036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1571612"/>
            <a:ext cx="571504" cy="571505"/>
          </a:xfrm>
          <a:prstGeom prst="rect">
            <a:avLst/>
          </a:prstGeom>
          <a:noFill/>
        </p:spPr>
      </p:pic>
      <p:pic>
        <p:nvPicPr>
          <p:cNvPr id="26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2214554"/>
            <a:ext cx="571504" cy="571505"/>
          </a:xfrm>
          <a:prstGeom prst="rect">
            <a:avLst/>
          </a:prstGeom>
          <a:noFill/>
        </p:spPr>
      </p:pic>
      <p:pic>
        <p:nvPicPr>
          <p:cNvPr id="27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2786058"/>
            <a:ext cx="571504" cy="571505"/>
          </a:xfrm>
          <a:prstGeom prst="rect">
            <a:avLst/>
          </a:prstGeom>
          <a:noFill/>
        </p:spPr>
      </p:pic>
      <p:pic>
        <p:nvPicPr>
          <p:cNvPr id="28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3429000"/>
            <a:ext cx="571504" cy="571505"/>
          </a:xfrm>
          <a:prstGeom prst="rect">
            <a:avLst/>
          </a:prstGeom>
          <a:noFill/>
        </p:spPr>
      </p:pic>
      <p:pic>
        <p:nvPicPr>
          <p:cNvPr id="29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4000504"/>
            <a:ext cx="571504" cy="571505"/>
          </a:xfrm>
          <a:prstGeom prst="rect">
            <a:avLst/>
          </a:prstGeom>
          <a:noFill/>
        </p:spPr>
      </p:pic>
      <p:pic>
        <p:nvPicPr>
          <p:cNvPr id="30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4572008"/>
            <a:ext cx="571504" cy="571505"/>
          </a:xfrm>
          <a:prstGeom prst="rect">
            <a:avLst/>
          </a:prstGeom>
          <a:noFill/>
        </p:spPr>
      </p:pic>
      <p:pic>
        <p:nvPicPr>
          <p:cNvPr id="31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5143512"/>
            <a:ext cx="571504" cy="571505"/>
          </a:xfrm>
          <a:prstGeom prst="rect">
            <a:avLst/>
          </a:prstGeom>
          <a:noFill/>
        </p:spPr>
      </p:pic>
      <p:pic>
        <p:nvPicPr>
          <p:cNvPr id="32" name="Picture 12" descr="http://www.beruska8.cz/smajlici/smajlici2/8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6644" y="5786454"/>
            <a:ext cx="571504" cy="571505"/>
          </a:xfrm>
          <a:prstGeom prst="rect">
            <a:avLst/>
          </a:prstGeom>
          <a:noFill/>
        </p:spPr>
      </p:pic>
      <p:sp>
        <p:nvSpPr>
          <p:cNvPr id="37" name="Zástupný symbol obsahu 2"/>
          <p:cNvSpPr txBox="1">
            <a:spLocks/>
          </p:cNvSpPr>
          <p:nvPr/>
        </p:nvSpPr>
        <p:spPr>
          <a:xfrm>
            <a:off x="3786182" y="4000504"/>
            <a:ext cx="1071570" cy="571504"/>
          </a:xfrm>
          <a:prstGeom prst="rect">
            <a:avLst/>
          </a:prstGeom>
          <a:solidFill>
            <a:srgbClr val="2D1341"/>
          </a:solidFill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/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BlokTextu 47"/>
          <p:cNvSpPr txBox="1"/>
          <p:nvPr/>
        </p:nvSpPr>
        <p:spPr>
          <a:xfrm>
            <a:off x="3857620" y="1571612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endParaRPr lang="sk-SK" sz="3200" dirty="0"/>
          </a:p>
        </p:txBody>
      </p:sp>
      <p:sp>
        <p:nvSpPr>
          <p:cNvPr id="50" name="BlokTextu 49"/>
          <p:cNvSpPr txBox="1"/>
          <p:nvPr/>
        </p:nvSpPr>
        <p:spPr>
          <a:xfrm>
            <a:off x="3857620" y="2214554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</a:t>
            </a:r>
            <a:endParaRPr lang="sk-SK" sz="3200" dirty="0"/>
          </a:p>
        </p:txBody>
      </p:sp>
      <p:sp>
        <p:nvSpPr>
          <p:cNvPr id="51" name="BlokTextu 50"/>
          <p:cNvSpPr txBox="1"/>
          <p:nvPr/>
        </p:nvSpPr>
        <p:spPr>
          <a:xfrm>
            <a:off x="3857620" y="2786058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</a:t>
            </a:r>
            <a:endParaRPr lang="sk-SK" sz="3200" dirty="0"/>
          </a:p>
        </p:txBody>
      </p:sp>
      <p:sp>
        <p:nvSpPr>
          <p:cNvPr id="52" name="BlokTextu 51"/>
          <p:cNvSpPr txBox="1"/>
          <p:nvPr/>
        </p:nvSpPr>
        <p:spPr>
          <a:xfrm>
            <a:off x="3857620" y="3357562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</a:t>
            </a:r>
            <a:endParaRPr lang="sk-SK" sz="3200" dirty="0"/>
          </a:p>
        </p:txBody>
      </p:sp>
      <p:sp>
        <p:nvSpPr>
          <p:cNvPr id="53" name="BlokTextu 52"/>
          <p:cNvSpPr txBox="1"/>
          <p:nvPr/>
        </p:nvSpPr>
        <p:spPr>
          <a:xfrm>
            <a:off x="3857620" y="3929066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sk-SK" sz="3200" dirty="0"/>
          </a:p>
        </p:txBody>
      </p:sp>
      <p:sp>
        <p:nvSpPr>
          <p:cNvPr id="54" name="BlokTextu 53"/>
          <p:cNvSpPr txBox="1"/>
          <p:nvPr/>
        </p:nvSpPr>
        <p:spPr>
          <a:xfrm>
            <a:off x="3857620" y="4572008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</a:t>
            </a:r>
            <a:endParaRPr lang="sk-SK" sz="3200" dirty="0"/>
          </a:p>
        </p:txBody>
      </p:sp>
      <p:sp>
        <p:nvSpPr>
          <p:cNvPr id="55" name="BlokTextu 54"/>
          <p:cNvSpPr txBox="1"/>
          <p:nvPr/>
        </p:nvSpPr>
        <p:spPr>
          <a:xfrm>
            <a:off x="3857620" y="5143512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sk-SK" sz="3200" dirty="0"/>
          </a:p>
        </p:txBody>
      </p:sp>
      <p:sp>
        <p:nvSpPr>
          <p:cNvPr id="56" name="BlokTextu 55"/>
          <p:cNvSpPr txBox="1"/>
          <p:nvPr/>
        </p:nvSpPr>
        <p:spPr>
          <a:xfrm>
            <a:off x="3857620" y="5715016"/>
            <a:ext cx="857256" cy="584775"/>
          </a:xfrm>
          <a:prstGeom prst="rect">
            <a:avLst/>
          </a:prstGeom>
          <a:solidFill>
            <a:srgbClr val="2D134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</a:t>
            </a:r>
            <a:endParaRPr lang="sk-SK" sz="3200" dirty="0"/>
          </a:p>
        </p:txBody>
      </p:sp>
      <p:sp>
        <p:nvSpPr>
          <p:cNvPr id="57" name="BlokTextu 56"/>
          <p:cNvSpPr txBox="1"/>
          <p:nvPr/>
        </p:nvSpPr>
        <p:spPr>
          <a:xfrm>
            <a:off x="5000628" y="1571612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</a:t>
            </a:r>
            <a:endParaRPr lang="sk-SK" sz="3200" dirty="0"/>
          </a:p>
        </p:txBody>
      </p:sp>
      <p:sp>
        <p:nvSpPr>
          <p:cNvPr id="58" name="BlokTextu 57"/>
          <p:cNvSpPr txBox="1"/>
          <p:nvPr/>
        </p:nvSpPr>
        <p:spPr>
          <a:xfrm>
            <a:off x="5000628" y="2214554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</a:t>
            </a:r>
            <a:endParaRPr lang="sk-SK" sz="3200" dirty="0"/>
          </a:p>
        </p:txBody>
      </p:sp>
      <p:sp>
        <p:nvSpPr>
          <p:cNvPr id="59" name="BlokTextu 58"/>
          <p:cNvSpPr txBox="1"/>
          <p:nvPr/>
        </p:nvSpPr>
        <p:spPr>
          <a:xfrm>
            <a:off x="5000628" y="2786058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sk-SK" sz="3200" dirty="0"/>
          </a:p>
        </p:txBody>
      </p:sp>
      <p:sp>
        <p:nvSpPr>
          <p:cNvPr id="60" name="BlokTextu 59"/>
          <p:cNvSpPr txBox="1"/>
          <p:nvPr/>
        </p:nvSpPr>
        <p:spPr>
          <a:xfrm>
            <a:off x="5000628" y="3357562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dž</a:t>
            </a:r>
            <a:endParaRPr lang="sk-SK" sz="3200" dirty="0"/>
          </a:p>
        </p:txBody>
      </p:sp>
      <p:sp>
        <p:nvSpPr>
          <p:cNvPr id="61" name="BlokTextu 60"/>
          <p:cNvSpPr txBox="1"/>
          <p:nvPr/>
        </p:nvSpPr>
        <p:spPr>
          <a:xfrm>
            <a:off x="5000628" y="3929066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sk-SK" sz="3200" dirty="0"/>
          </a:p>
        </p:txBody>
      </p:sp>
      <p:sp>
        <p:nvSpPr>
          <p:cNvPr id="62" name="BlokTextu 61"/>
          <p:cNvSpPr txBox="1"/>
          <p:nvPr/>
        </p:nvSpPr>
        <p:spPr>
          <a:xfrm>
            <a:off x="5000628" y="4572008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dž</a:t>
            </a:r>
            <a:endParaRPr lang="sk-SK" sz="3200" dirty="0"/>
          </a:p>
        </p:txBody>
      </p:sp>
      <p:sp>
        <p:nvSpPr>
          <p:cNvPr id="63" name="BlokTextu 62"/>
          <p:cNvSpPr txBox="1"/>
          <p:nvPr/>
        </p:nvSpPr>
        <p:spPr>
          <a:xfrm>
            <a:off x="5000628" y="5143512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sk-SK" sz="3200" dirty="0"/>
          </a:p>
        </p:txBody>
      </p:sp>
      <p:sp>
        <p:nvSpPr>
          <p:cNvPr id="64" name="BlokTextu 63"/>
          <p:cNvSpPr txBox="1"/>
          <p:nvPr/>
        </p:nvSpPr>
        <p:spPr>
          <a:xfrm>
            <a:off x="5000628" y="5715016"/>
            <a:ext cx="85725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sk-SK" sz="3200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285720" y="2143116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285720" y="2786058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285720" y="3357562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Rovná spojnica 48"/>
          <p:cNvCxnSpPr/>
          <p:nvPr/>
        </p:nvCxnSpPr>
        <p:spPr>
          <a:xfrm>
            <a:off x="285720" y="4000504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85720" y="4572008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285720" y="5143512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285720" y="5715016"/>
            <a:ext cx="850112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sk-SK" dirty="0" smtClean="0"/>
              <a:t>Doplň chýbajúce písmená: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378621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  <a:tabLst>
                <a:tab pos="0" algn="l"/>
              </a:tabLst>
            </a:pPr>
            <a:r>
              <a:rPr lang="sk-SK" sz="4000" b="1" dirty="0" smtClean="0"/>
              <a:t>hrubá </a:t>
            </a:r>
            <a:r>
              <a:rPr lang="sk-SK" sz="4000" b="1" dirty="0" err="1" smtClean="0"/>
              <a:t>reťa</a:t>
            </a:r>
            <a:r>
              <a:rPr lang="sk-SK" sz="4000" b="1" dirty="0" smtClean="0"/>
              <a:t>__, </a:t>
            </a:r>
            <a:r>
              <a:rPr lang="sk-SK" sz="4000" b="1" dirty="0" err="1" smtClean="0"/>
              <a:t>odzna</a:t>
            </a:r>
            <a:r>
              <a:rPr lang="sk-SK" sz="4000" b="1" dirty="0" smtClean="0"/>
              <a:t>__, starobylý hra__, </a:t>
            </a:r>
            <a:r>
              <a:rPr lang="sk-SK" sz="4000" b="1" dirty="0" err="1" smtClean="0"/>
              <a:t>úsme</a:t>
            </a:r>
            <a:r>
              <a:rPr lang="sk-SK" sz="4000" b="1" dirty="0" smtClean="0"/>
              <a:t>__, zaujímavý </a:t>
            </a:r>
            <a:r>
              <a:rPr lang="sk-SK" sz="4000" b="1" dirty="0" err="1" smtClean="0"/>
              <a:t>príbe</a:t>
            </a:r>
            <a:r>
              <a:rPr lang="sk-SK" sz="4000" b="1" dirty="0" smtClean="0"/>
              <a:t>__, biela labu__, __</a:t>
            </a:r>
            <a:r>
              <a:rPr lang="sk-SK" sz="4000" b="1" dirty="0" err="1" smtClean="0"/>
              <a:t>šetko</a:t>
            </a:r>
            <a:r>
              <a:rPr lang="sk-SK" sz="4000" b="1" dirty="0" smtClean="0"/>
              <a:t>, nový </a:t>
            </a:r>
            <a:r>
              <a:rPr lang="sk-SK" sz="4000" b="1" dirty="0" err="1" smtClean="0"/>
              <a:t>krča</a:t>
            </a:r>
            <a:r>
              <a:rPr lang="sk-SK" sz="4000" b="1" dirty="0" smtClean="0"/>
              <a:t>__, </a:t>
            </a:r>
            <a:r>
              <a:rPr lang="sk-SK" sz="4000" b="1" dirty="0" err="1" smtClean="0"/>
              <a:t>vá</a:t>
            </a:r>
            <a:r>
              <a:rPr lang="sk-SK" sz="4000" b="1" dirty="0" smtClean="0"/>
              <a:t>__ pes, </a:t>
            </a:r>
            <a:r>
              <a:rPr lang="sk-SK" sz="4000" b="1" dirty="0" err="1" smtClean="0"/>
              <a:t>neská</a:t>
            </a:r>
            <a:r>
              <a:rPr lang="sk-SK" sz="4000" b="1" dirty="0" smtClean="0"/>
              <a:t>__, </a:t>
            </a:r>
            <a:r>
              <a:rPr lang="sk-SK" sz="4000" b="1" dirty="0" err="1" smtClean="0"/>
              <a:t>nezaho</a:t>
            </a:r>
            <a:r>
              <a:rPr lang="sk-SK" sz="4000" b="1" dirty="0" smtClean="0"/>
              <a:t>__, zelený hra__, čestný </a:t>
            </a:r>
            <a:r>
              <a:rPr lang="sk-SK" sz="4000" b="1" dirty="0" err="1" smtClean="0"/>
              <a:t>sľu</a:t>
            </a:r>
            <a:r>
              <a:rPr lang="sk-SK" sz="4000" b="1" dirty="0" smtClean="0"/>
              <a:t>__, </a:t>
            </a:r>
            <a:r>
              <a:rPr lang="sk-SK" sz="4000" b="1" dirty="0" err="1" smtClean="0"/>
              <a:t>žalúdo</a:t>
            </a:r>
            <a:r>
              <a:rPr lang="sk-SK" sz="4000" b="1" dirty="0" smtClean="0"/>
              <a:t>__,  kovová </a:t>
            </a:r>
            <a:r>
              <a:rPr lang="sk-SK" sz="4000" b="1" dirty="0" err="1" smtClean="0"/>
              <a:t>žr</a:t>
            </a:r>
            <a:r>
              <a:rPr lang="sk-SK" sz="4000" b="1" dirty="0" smtClean="0"/>
              <a:t>__, hustý </a:t>
            </a:r>
            <a:r>
              <a:rPr lang="sk-SK" sz="4000" b="1" dirty="0" err="1" smtClean="0"/>
              <a:t>le</a:t>
            </a:r>
            <a:r>
              <a:rPr lang="sk-SK" sz="4000" b="1" dirty="0" smtClean="0"/>
              <a:t>__, zlomený </a:t>
            </a:r>
            <a:r>
              <a:rPr lang="sk-SK" sz="4000" b="1" dirty="0" err="1" smtClean="0"/>
              <a:t>pale</a:t>
            </a:r>
            <a:r>
              <a:rPr lang="sk-SK" sz="4000" b="1" dirty="0" smtClean="0"/>
              <a:t>__</a:t>
            </a:r>
            <a:endParaRPr lang="sk-SK" sz="4000" b="1" dirty="0"/>
          </a:p>
        </p:txBody>
      </p:sp>
      <p:pic>
        <p:nvPicPr>
          <p:cNvPr id="18434" name="Picture 2" descr="http://www.beruska8.cz/deti/skola2/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0"/>
            <a:ext cx="952500" cy="114300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00034" y="5143512"/>
            <a:ext cx="128588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Kontrola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3357554" y="135729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z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357818" y="135729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643042" y="200024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571868" y="192880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v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7643834" y="200024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h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928926" y="257174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ť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714744" y="257174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v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7643834" y="257174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h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285852" y="314324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š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071934" y="314324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č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357950" y="314324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ď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142976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ch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4071934" y="378619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b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6215074" y="378619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k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500166" y="435769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ď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3929058" y="435769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s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429520" y="435769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92D050"/>
                  </a:solidFill>
                </a:ln>
                <a:solidFill>
                  <a:srgbClr val="C00000"/>
                </a:solidFill>
              </a:rPr>
              <a:t>c</a:t>
            </a:r>
            <a:endParaRPr lang="sk-SK" sz="4000" b="1" dirty="0">
              <a:ln>
                <a:solidFill>
                  <a:srgbClr val="92D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428596" y="5929330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Prečítaj len znelé, len neznelé: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>Prečítaj a zisti, v ktorej skupine nastáva </a:t>
            </a:r>
            <a:r>
              <a:rPr lang="sk-SK" b="1" u="sng" dirty="0" smtClean="0"/>
              <a:t>spodobovanie</a:t>
            </a:r>
            <a:r>
              <a:rPr lang="sk-SK" b="1" dirty="0" smtClean="0"/>
              <a:t>.</a:t>
            </a:r>
            <a:endParaRPr lang="sk-SK" b="1" dirty="0"/>
          </a:p>
        </p:txBody>
      </p:sp>
      <p:sp>
        <p:nvSpPr>
          <p:cNvPr id="3" name="Oválna bublina 2"/>
          <p:cNvSpPr/>
          <p:nvPr/>
        </p:nvSpPr>
        <p:spPr>
          <a:xfrm>
            <a:off x="0" y="1571612"/>
            <a:ext cx="3500462" cy="2428892"/>
          </a:xfrm>
          <a:prstGeom prst="wedgeEllipseCallout">
            <a:avLst>
              <a:gd name="adj1" fmla="val 34531"/>
              <a:gd name="adj2" fmla="val 51262"/>
            </a:avLst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 </a:t>
            </a:r>
            <a:r>
              <a:rPr lang="sk-SK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Nehá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dž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alóny.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Zje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dz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uchty.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Ulo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ž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v</a:t>
            </a:r>
            <a:r>
              <a:rPr lang="sk-SK" sz="2800" dirty="0" smtClean="0">
                <a:solidFill>
                  <a:schemeClr val="tx1"/>
                </a:solidFill>
              </a:rPr>
              <a:t>agóny.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Oválna bublina 3"/>
          <p:cNvSpPr/>
          <p:nvPr/>
        </p:nvSpPr>
        <p:spPr>
          <a:xfrm>
            <a:off x="2857488" y="1428736"/>
            <a:ext cx="3429024" cy="2428892"/>
          </a:xfrm>
          <a:prstGeom prst="wedgeEllipseCallout">
            <a:avLst>
              <a:gd name="adj1" fmla="val -30385"/>
              <a:gd name="adj2" fmla="val 51262"/>
            </a:avLst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 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Pl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ť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láva.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Presko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č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otok.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My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š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iští.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5" name="Oválna bublina 4"/>
          <p:cNvSpPr/>
          <p:nvPr/>
        </p:nvSpPr>
        <p:spPr>
          <a:xfrm>
            <a:off x="5929322" y="1714488"/>
            <a:ext cx="3214678" cy="2428892"/>
          </a:xfrm>
          <a:prstGeom prst="wedgeEllipseCallout">
            <a:avLst>
              <a:gd name="adj1" fmla="val -30598"/>
              <a:gd name="adj2" fmla="val 53510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 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k-SK" sz="2800" u="sng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Ha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yčí.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Droz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pieva.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Medve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ď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>
                <a:solidFill>
                  <a:schemeClr val="tx1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í.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6" name="Oválna bublina 5"/>
          <p:cNvSpPr/>
          <p:nvPr/>
        </p:nvSpPr>
        <p:spPr>
          <a:xfrm>
            <a:off x="214282" y="4071942"/>
            <a:ext cx="3500462" cy="2428892"/>
          </a:xfrm>
          <a:prstGeom prst="wedgeEllipseCallout">
            <a:avLst>
              <a:gd name="adj1" fmla="val 22055"/>
              <a:gd name="adj2" fmla="val 55757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</a:t>
            </a:r>
            <a:r>
              <a:rPr lang="sk-SK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k-SK" sz="2800" u="sng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samohl</a:t>
            </a:r>
            <a:r>
              <a:rPr lang="sk-SK" sz="2800" u="sng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Hne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ď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sk-SK" sz="2800" dirty="0" smtClean="0">
                <a:solidFill>
                  <a:schemeClr val="tx1"/>
                </a:solidFill>
              </a:rPr>
              <a:t>tiekol.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Zu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sk-SK" sz="2800" dirty="0" smtClean="0">
                <a:solidFill>
                  <a:schemeClr val="tx1"/>
                </a:solidFill>
              </a:rPr>
              <a:t>šetrili.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Prí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ď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k-SK" sz="2800" dirty="0" smtClean="0">
                <a:solidFill>
                  <a:schemeClr val="tx1"/>
                </a:solidFill>
              </a:rPr>
              <a:t>utom.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11" name="Voľná forma 10"/>
          <p:cNvSpPr/>
          <p:nvPr/>
        </p:nvSpPr>
        <p:spPr>
          <a:xfrm>
            <a:off x="2920621" y="3998794"/>
            <a:ext cx="818866" cy="2573478"/>
          </a:xfrm>
          <a:custGeom>
            <a:avLst/>
            <a:gdLst>
              <a:gd name="connsiteX0" fmla="*/ 0 w 818866"/>
              <a:gd name="connsiteY0" fmla="*/ 0 h 2333767"/>
              <a:gd name="connsiteX1" fmla="*/ 614149 w 818866"/>
              <a:gd name="connsiteY1" fmla="*/ 873457 h 2333767"/>
              <a:gd name="connsiteX2" fmla="*/ 818866 w 818866"/>
              <a:gd name="connsiteY2" fmla="*/ 2333767 h 233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8866" h="2333767">
                <a:moveTo>
                  <a:pt x="0" y="0"/>
                </a:moveTo>
                <a:cubicBezTo>
                  <a:pt x="238835" y="242248"/>
                  <a:pt x="477671" y="484496"/>
                  <a:pt x="614149" y="873457"/>
                </a:cubicBezTo>
                <a:cubicBezTo>
                  <a:pt x="750627" y="1262418"/>
                  <a:pt x="784746" y="1798092"/>
                  <a:pt x="818866" y="233376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á forma 11"/>
          <p:cNvSpPr/>
          <p:nvPr/>
        </p:nvSpPr>
        <p:spPr>
          <a:xfrm>
            <a:off x="3521122" y="3875964"/>
            <a:ext cx="332096" cy="2729552"/>
          </a:xfrm>
          <a:custGeom>
            <a:avLst/>
            <a:gdLst>
              <a:gd name="connsiteX0" fmla="*/ 0 w 332096"/>
              <a:gd name="connsiteY0" fmla="*/ 0 h 2729552"/>
              <a:gd name="connsiteX1" fmla="*/ 300251 w 332096"/>
              <a:gd name="connsiteY1" fmla="*/ 1105469 h 2729552"/>
              <a:gd name="connsiteX2" fmla="*/ 191069 w 332096"/>
              <a:gd name="connsiteY2" fmla="*/ 2729552 h 272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096" h="2729552">
                <a:moveTo>
                  <a:pt x="0" y="0"/>
                </a:moveTo>
                <a:cubicBezTo>
                  <a:pt x="134203" y="325272"/>
                  <a:pt x="268406" y="650544"/>
                  <a:pt x="300251" y="1105469"/>
                </a:cubicBezTo>
                <a:cubicBezTo>
                  <a:pt x="332096" y="1560394"/>
                  <a:pt x="261582" y="2144973"/>
                  <a:pt x="191069" y="2729552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á forma 12"/>
          <p:cNvSpPr/>
          <p:nvPr/>
        </p:nvSpPr>
        <p:spPr>
          <a:xfrm>
            <a:off x="2702257" y="6578221"/>
            <a:ext cx="1009934" cy="68239"/>
          </a:xfrm>
          <a:custGeom>
            <a:avLst/>
            <a:gdLst>
              <a:gd name="connsiteX0" fmla="*/ 0 w 1009934"/>
              <a:gd name="connsiteY0" fmla="*/ 68239 h 68239"/>
              <a:gd name="connsiteX1" fmla="*/ 532262 w 1009934"/>
              <a:gd name="connsiteY1" fmla="*/ 0 h 68239"/>
              <a:gd name="connsiteX2" fmla="*/ 1009934 w 1009934"/>
              <a:gd name="connsiteY2" fmla="*/ 68239 h 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934" h="68239">
                <a:moveTo>
                  <a:pt x="0" y="68239"/>
                </a:moveTo>
                <a:cubicBezTo>
                  <a:pt x="181970" y="34119"/>
                  <a:pt x="363940" y="0"/>
                  <a:pt x="532262" y="0"/>
                </a:cubicBezTo>
                <a:cubicBezTo>
                  <a:pt x="700584" y="0"/>
                  <a:pt x="855259" y="34119"/>
                  <a:pt x="1009934" y="6823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Voľná forma 13"/>
          <p:cNvSpPr/>
          <p:nvPr/>
        </p:nvSpPr>
        <p:spPr>
          <a:xfrm>
            <a:off x="5049672" y="4244454"/>
            <a:ext cx="1487606" cy="2429301"/>
          </a:xfrm>
          <a:custGeom>
            <a:avLst/>
            <a:gdLst>
              <a:gd name="connsiteX0" fmla="*/ 1487606 w 1487606"/>
              <a:gd name="connsiteY0" fmla="*/ 0 h 2429301"/>
              <a:gd name="connsiteX1" fmla="*/ 532262 w 1487606"/>
              <a:gd name="connsiteY1" fmla="*/ 1050877 h 2429301"/>
              <a:gd name="connsiteX2" fmla="*/ 0 w 1487606"/>
              <a:gd name="connsiteY2" fmla="*/ 2429301 h 242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7606" h="2429301">
                <a:moveTo>
                  <a:pt x="1487606" y="0"/>
                </a:moveTo>
                <a:cubicBezTo>
                  <a:pt x="1133901" y="322997"/>
                  <a:pt x="780196" y="645994"/>
                  <a:pt x="532262" y="1050877"/>
                </a:cubicBezTo>
                <a:cubicBezTo>
                  <a:pt x="284328" y="1455760"/>
                  <a:pt x="142164" y="1942530"/>
                  <a:pt x="0" y="2429301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á forma 14"/>
          <p:cNvSpPr/>
          <p:nvPr/>
        </p:nvSpPr>
        <p:spPr>
          <a:xfrm>
            <a:off x="5036024" y="6428096"/>
            <a:ext cx="846161" cy="259307"/>
          </a:xfrm>
          <a:custGeom>
            <a:avLst/>
            <a:gdLst>
              <a:gd name="connsiteX0" fmla="*/ 846161 w 846161"/>
              <a:gd name="connsiteY0" fmla="*/ 0 h 259307"/>
              <a:gd name="connsiteX1" fmla="*/ 259307 w 846161"/>
              <a:gd name="connsiteY1" fmla="*/ 150125 h 259307"/>
              <a:gd name="connsiteX2" fmla="*/ 0 w 846161"/>
              <a:gd name="connsiteY2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161" h="259307">
                <a:moveTo>
                  <a:pt x="846161" y="0"/>
                </a:moveTo>
                <a:cubicBezTo>
                  <a:pt x="623247" y="53453"/>
                  <a:pt x="400334" y="106907"/>
                  <a:pt x="259307" y="150125"/>
                </a:cubicBezTo>
                <a:cubicBezTo>
                  <a:pt x="118280" y="193343"/>
                  <a:pt x="59140" y="226325"/>
                  <a:pt x="0" y="25930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Voľná forma 15"/>
          <p:cNvSpPr/>
          <p:nvPr/>
        </p:nvSpPr>
        <p:spPr>
          <a:xfrm>
            <a:off x="4162567" y="6346209"/>
            <a:ext cx="955343" cy="341194"/>
          </a:xfrm>
          <a:custGeom>
            <a:avLst/>
            <a:gdLst>
              <a:gd name="connsiteX0" fmla="*/ 0 w 955343"/>
              <a:gd name="connsiteY0" fmla="*/ 0 h 341194"/>
              <a:gd name="connsiteX1" fmla="*/ 532263 w 955343"/>
              <a:gd name="connsiteY1" fmla="*/ 136478 h 341194"/>
              <a:gd name="connsiteX2" fmla="*/ 955343 w 955343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5343" h="341194">
                <a:moveTo>
                  <a:pt x="0" y="0"/>
                </a:moveTo>
                <a:cubicBezTo>
                  <a:pt x="186519" y="39806"/>
                  <a:pt x="373039" y="79612"/>
                  <a:pt x="532263" y="136478"/>
                </a:cubicBezTo>
                <a:cubicBezTo>
                  <a:pt x="691487" y="193344"/>
                  <a:pt x="823415" y="267269"/>
                  <a:pt x="955343" y="341194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na bublina 6"/>
          <p:cNvSpPr/>
          <p:nvPr/>
        </p:nvSpPr>
        <p:spPr>
          <a:xfrm>
            <a:off x="3214678" y="3714752"/>
            <a:ext cx="3429024" cy="2357454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sk-SK" sz="2800" u="sng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samohláska</a:t>
            </a:r>
            <a:endParaRPr lang="sk-SK" sz="2800" u="sng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Ute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č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k-SK" sz="2800" dirty="0" smtClean="0">
                <a:solidFill>
                  <a:schemeClr val="tx1"/>
                </a:solidFill>
              </a:rPr>
              <a:t>dam!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sk-SK" sz="2800" dirty="0" smtClean="0">
                <a:solidFill>
                  <a:schemeClr val="tx1"/>
                </a:solidFill>
              </a:rPr>
              <a:t>šiel.</a:t>
            </a:r>
          </a:p>
          <a:p>
            <a:pPr algn="ctr"/>
            <a:r>
              <a:rPr lang="sk-SK" sz="2800" dirty="0">
                <a:solidFill>
                  <a:schemeClr val="tx1"/>
                </a:solidFill>
              </a:rPr>
              <a:t>k</a:t>
            </a:r>
            <a:r>
              <a:rPr lang="sk-SK" sz="2800" dirty="0" smtClean="0">
                <a:solidFill>
                  <a:schemeClr val="tx1"/>
                </a:solidFill>
              </a:rPr>
              <a:t>ri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sk-SK" sz="2800" dirty="0" smtClean="0">
                <a:solidFill>
                  <a:schemeClr val="tx1"/>
                </a:solidFill>
              </a:rPr>
              <a:t>píc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8" name="Oválna bublina 7"/>
          <p:cNvSpPr/>
          <p:nvPr/>
        </p:nvSpPr>
        <p:spPr>
          <a:xfrm>
            <a:off x="5714976" y="4143380"/>
            <a:ext cx="3429024" cy="2428892"/>
          </a:xfrm>
          <a:prstGeom prst="wedgeEllipseCallout">
            <a:avLst>
              <a:gd name="adj1" fmla="val -45111"/>
              <a:gd name="adj2" fmla="val 44519"/>
            </a:avLst>
          </a:prstGeom>
          <a:solidFill>
            <a:srgbClr val="99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sk-SK" sz="2800" u="sng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Kočí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z</a:t>
            </a:r>
            <a:r>
              <a:rPr lang="sk-SK" sz="2800" dirty="0" smtClean="0">
                <a:solidFill>
                  <a:schemeClr val="tx1"/>
                </a:solidFill>
              </a:rPr>
              <a:t>ašpinil.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Hro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ch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z</a:t>
            </a:r>
            <a:r>
              <a:rPr lang="sk-SK" sz="2800" dirty="0" smtClean="0">
                <a:solidFill>
                  <a:schemeClr val="tx1"/>
                </a:solidFill>
              </a:rPr>
              <a:t>ožral.</a:t>
            </a:r>
          </a:p>
          <a:p>
            <a:pPr algn="ctr"/>
            <a:r>
              <a:rPr lang="sk-SK" sz="2800" dirty="0">
                <a:solidFill>
                  <a:schemeClr val="tx1"/>
                </a:solidFill>
              </a:rPr>
              <a:t>h</a:t>
            </a:r>
            <a:r>
              <a:rPr lang="sk-SK" sz="2800" dirty="0" smtClean="0">
                <a:solidFill>
                  <a:schemeClr val="tx1"/>
                </a:solidFill>
              </a:rPr>
              <a:t>ú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f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ocianov</a:t>
            </a: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ww.beruska8.cz/balonky/deti2/2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6143644"/>
            <a:ext cx="619108" cy="714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4311E-6 L -0.09705 -0.022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" grpId="0" animBg="1"/>
      <p:bldP spid="7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Spodobovanie</a:t>
            </a:r>
            <a:r>
              <a:rPr lang="sk-SK" b="1" dirty="0" smtClean="0"/>
              <a:t> na hranici slov</a:t>
            </a:r>
            <a:br>
              <a:rPr lang="sk-SK" b="1" dirty="0" smtClean="0"/>
            </a:br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nenastáva</a:t>
            </a:r>
            <a:r>
              <a:rPr lang="sk-SK" b="1" dirty="0"/>
              <a:t>:</a:t>
            </a:r>
          </a:p>
        </p:txBody>
      </p:sp>
      <p:sp>
        <p:nvSpPr>
          <p:cNvPr id="3" name="Oválna bublina 2"/>
          <p:cNvSpPr/>
          <p:nvPr/>
        </p:nvSpPr>
        <p:spPr>
          <a:xfrm>
            <a:off x="0" y="1571612"/>
            <a:ext cx="3500462" cy="2428892"/>
          </a:xfrm>
          <a:prstGeom prst="wedgeEllipseCallout">
            <a:avLst>
              <a:gd name="adj1" fmla="val 34531"/>
              <a:gd name="adj2" fmla="val 51262"/>
            </a:avLst>
          </a:prstGeom>
          <a:solidFill>
            <a:srgbClr val="FFCC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 </a:t>
            </a:r>
            <a:r>
              <a:rPr lang="sk-SK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Nehá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dž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alóny.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Zje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dz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uchty.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Ulo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ž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v</a:t>
            </a:r>
            <a:r>
              <a:rPr lang="sk-SK" sz="2800" dirty="0" smtClean="0">
                <a:solidFill>
                  <a:schemeClr val="tx1"/>
                </a:solidFill>
              </a:rPr>
              <a:t>agóny.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Oválna bublina 3"/>
          <p:cNvSpPr/>
          <p:nvPr/>
        </p:nvSpPr>
        <p:spPr>
          <a:xfrm>
            <a:off x="2857488" y="1428736"/>
            <a:ext cx="3429024" cy="2428892"/>
          </a:xfrm>
          <a:prstGeom prst="wedgeEllipseCallout">
            <a:avLst>
              <a:gd name="adj1" fmla="val -30385"/>
              <a:gd name="adj2" fmla="val 51262"/>
            </a:avLst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 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Pl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ť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láva.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Presko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č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otok.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My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š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iští.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11" name="Voľná forma 10"/>
          <p:cNvSpPr/>
          <p:nvPr/>
        </p:nvSpPr>
        <p:spPr>
          <a:xfrm>
            <a:off x="2920621" y="3998794"/>
            <a:ext cx="1079875" cy="1859098"/>
          </a:xfrm>
          <a:custGeom>
            <a:avLst/>
            <a:gdLst>
              <a:gd name="connsiteX0" fmla="*/ 0 w 818866"/>
              <a:gd name="connsiteY0" fmla="*/ 0 h 2333767"/>
              <a:gd name="connsiteX1" fmla="*/ 614149 w 818866"/>
              <a:gd name="connsiteY1" fmla="*/ 873457 h 2333767"/>
              <a:gd name="connsiteX2" fmla="*/ 818866 w 818866"/>
              <a:gd name="connsiteY2" fmla="*/ 2333767 h 2333767"/>
              <a:gd name="connsiteX0" fmla="*/ 0 w 930601"/>
              <a:gd name="connsiteY0" fmla="*/ 0 h 2333767"/>
              <a:gd name="connsiteX1" fmla="*/ 794123 w 930601"/>
              <a:gd name="connsiteY1" fmla="*/ 649389 h 2333767"/>
              <a:gd name="connsiteX2" fmla="*/ 818866 w 930601"/>
              <a:gd name="connsiteY2" fmla="*/ 2333767 h 2333767"/>
              <a:gd name="connsiteX0" fmla="*/ 0 w 1079875"/>
              <a:gd name="connsiteY0" fmla="*/ 0 h 1556362"/>
              <a:gd name="connsiteX1" fmla="*/ 794123 w 1079875"/>
              <a:gd name="connsiteY1" fmla="*/ 649389 h 1556362"/>
              <a:gd name="connsiteX2" fmla="*/ 1079875 w 1079875"/>
              <a:gd name="connsiteY2" fmla="*/ 1556362 h 1556362"/>
              <a:gd name="connsiteX0" fmla="*/ 0 w 1079875"/>
              <a:gd name="connsiteY0" fmla="*/ 0 h 1685930"/>
              <a:gd name="connsiteX1" fmla="*/ 794123 w 1079875"/>
              <a:gd name="connsiteY1" fmla="*/ 649389 h 1685930"/>
              <a:gd name="connsiteX2" fmla="*/ 1079875 w 1079875"/>
              <a:gd name="connsiteY2" fmla="*/ 1685930 h 168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875" h="1685930">
                <a:moveTo>
                  <a:pt x="0" y="0"/>
                </a:moveTo>
                <a:cubicBezTo>
                  <a:pt x="238835" y="242248"/>
                  <a:pt x="614144" y="368401"/>
                  <a:pt x="794123" y="649389"/>
                </a:cubicBezTo>
                <a:cubicBezTo>
                  <a:pt x="974102" y="930377"/>
                  <a:pt x="1045755" y="1150255"/>
                  <a:pt x="1079875" y="168593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Voľná forma 11"/>
          <p:cNvSpPr/>
          <p:nvPr/>
        </p:nvSpPr>
        <p:spPr>
          <a:xfrm flipH="1">
            <a:off x="3571869" y="3857628"/>
            <a:ext cx="428627" cy="1928826"/>
          </a:xfrm>
          <a:custGeom>
            <a:avLst/>
            <a:gdLst>
              <a:gd name="connsiteX0" fmla="*/ 0 w 332096"/>
              <a:gd name="connsiteY0" fmla="*/ 0 h 2729552"/>
              <a:gd name="connsiteX1" fmla="*/ 300251 w 332096"/>
              <a:gd name="connsiteY1" fmla="*/ 1105469 h 2729552"/>
              <a:gd name="connsiteX2" fmla="*/ 191069 w 332096"/>
              <a:gd name="connsiteY2" fmla="*/ 2729552 h 2729552"/>
              <a:gd name="connsiteX0" fmla="*/ 463046 w 597250"/>
              <a:gd name="connsiteY0" fmla="*/ 0 h 2757866"/>
              <a:gd name="connsiteX1" fmla="*/ 109182 w 597250"/>
              <a:gd name="connsiteY1" fmla="*/ 1133783 h 2757866"/>
              <a:gd name="connsiteX2" fmla="*/ 0 w 597250"/>
              <a:gd name="connsiteY2" fmla="*/ 2757866 h 2757866"/>
              <a:gd name="connsiteX0" fmla="*/ 463046 w 463046"/>
              <a:gd name="connsiteY0" fmla="*/ 0 h 2757866"/>
              <a:gd name="connsiteX1" fmla="*/ 217753 w 463046"/>
              <a:gd name="connsiteY1" fmla="*/ 330944 h 2757866"/>
              <a:gd name="connsiteX2" fmla="*/ 109182 w 463046"/>
              <a:gd name="connsiteY2" fmla="*/ 1133783 h 2757866"/>
              <a:gd name="connsiteX3" fmla="*/ 0 w 463046"/>
              <a:gd name="connsiteY3" fmla="*/ 2757866 h 2757866"/>
              <a:gd name="connsiteX0" fmla="*/ 490586 w 490586"/>
              <a:gd name="connsiteY0" fmla="*/ 0 h 2978495"/>
              <a:gd name="connsiteX1" fmla="*/ 245293 w 490586"/>
              <a:gd name="connsiteY1" fmla="*/ 330944 h 2978495"/>
              <a:gd name="connsiteX2" fmla="*/ 136722 w 490586"/>
              <a:gd name="connsiteY2" fmla="*/ 1133783 h 2978495"/>
              <a:gd name="connsiteX3" fmla="*/ 0 w 490586"/>
              <a:gd name="connsiteY3" fmla="*/ 2978495 h 297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586" h="2978495">
                <a:moveTo>
                  <a:pt x="490586" y="0"/>
                </a:moveTo>
                <a:cubicBezTo>
                  <a:pt x="489853" y="67944"/>
                  <a:pt x="304270" y="141980"/>
                  <a:pt x="245293" y="330944"/>
                </a:cubicBezTo>
                <a:cubicBezTo>
                  <a:pt x="186316" y="519908"/>
                  <a:pt x="177604" y="692525"/>
                  <a:pt x="136722" y="1133783"/>
                </a:cubicBezTo>
                <a:cubicBezTo>
                  <a:pt x="95840" y="1575041"/>
                  <a:pt x="70513" y="2393916"/>
                  <a:pt x="0" y="297849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Voľná forma 12"/>
          <p:cNvSpPr/>
          <p:nvPr/>
        </p:nvSpPr>
        <p:spPr>
          <a:xfrm>
            <a:off x="2702257" y="5823771"/>
            <a:ext cx="1298239" cy="885877"/>
          </a:xfrm>
          <a:custGeom>
            <a:avLst/>
            <a:gdLst>
              <a:gd name="connsiteX0" fmla="*/ 0 w 1009934"/>
              <a:gd name="connsiteY0" fmla="*/ 68239 h 68239"/>
              <a:gd name="connsiteX1" fmla="*/ 532262 w 1009934"/>
              <a:gd name="connsiteY1" fmla="*/ 0 h 68239"/>
              <a:gd name="connsiteX2" fmla="*/ 1009934 w 1009934"/>
              <a:gd name="connsiteY2" fmla="*/ 68239 h 68239"/>
              <a:gd name="connsiteX0" fmla="*/ 0 w 1298239"/>
              <a:gd name="connsiteY0" fmla="*/ 965564 h 1052566"/>
              <a:gd name="connsiteX1" fmla="*/ 532262 w 1298239"/>
              <a:gd name="connsiteY1" fmla="*/ 897325 h 1052566"/>
              <a:gd name="connsiteX2" fmla="*/ 1298239 w 1298239"/>
              <a:gd name="connsiteY2" fmla="*/ 34120 h 1052566"/>
              <a:gd name="connsiteX0" fmla="*/ 0 w 1298239"/>
              <a:gd name="connsiteY0" fmla="*/ 822688 h 885877"/>
              <a:gd name="connsiteX1" fmla="*/ 532262 w 1298239"/>
              <a:gd name="connsiteY1" fmla="*/ 754449 h 885877"/>
              <a:gd name="connsiteX2" fmla="*/ 1298239 w 1298239"/>
              <a:gd name="connsiteY2" fmla="*/ 34120 h 88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239" h="885877">
                <a:moveTo>
                  <a:pt x="0" y="822688"/>
                </a:moveTo>
                <a:cubicBezTo>
                  <a:pt x="181970" y="788568"/>
                  <a:pt x="315889" y="885877"/>
                  <a:pt x="532262" y="754449"/>
                </a:cubicBezTo>
                <a:cubicBezTo>
                  <a:pt x="748635" y="623021"/>
                  <a:pt x="1143564" y="0"/>
                  <a:pt x="1298239" y="3412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na bublina 5"/>
          <p:cNvSpPr/>
          <p:nvPr/>
        </p:nvSpPr>
        <p:spPr>
          <a:xfrm>
            <a:off x="214282" y="4071942"/>
            <a:ext cx="3500462" cy="2428892"/>
          </a:xfrm>
          <a:prstGeom prst="wedgeEllipseCallout">
            <a:avLst>
              <a:gd name="adj1" fmla="val 22055"/>
              <a:gd name="adj2" fmla="val 55757"/>
            </a:avLst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</a:t>
            </a:r>
            <a:r>
              <a:rPr lang="sk-SK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k-SK" sz="2800" u="sng" dirty="0" err="1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samohl</a:t>
            </a:r>
            <a:r>
              <a:rPr lang="sk-SK" sz="2800" u="sng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Hne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ď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sk-SK" sz="2800" dirty="0" smtClean="0">
                <a:solidFill>
                  <a:schemeClr val="tx1"/>
                </a:solidFill>
              </a:rPr>
              <a:t>tiekol.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Zu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sk-SK" sz="2800" dirty="0" smtClean="0">
                <a:solidFill>
                  <a:schemeClr val="tx1"/>
                </a:solidFill>
              </a:rPr>
              <a:t>šetrili.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Prí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ď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k-SK" sz="2800" dirty="0" smtClean="0">
                <a:solidFill>
                  <a:schemeClr val="tx1"/>
                </a:solidFill>
              </a:rPr>
              <a:t>utom.</a:t>
            </a: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www.beruska8.cz/balonky/deti2/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554536"/>
            <a:ext cx="1428760" cy="2103452"/>
          </a:xfrm>
          <a:prstGeom prst="rect">
            <a:avLst/>
          </a:prstGeom>
          <a:noFill/>
        </p:spPr>
      </p:pic>
      <p:sp>
        <p:nvSpPr>
          <p:cNvPr id="17" name="BlokTextu 16"/>
          <p:cNvSpPr txBox="1"/>
          <p:nvPr/>
        </p:nvSpPr>
        <p:spPr>
          <a:xfrm>
            <a:off x="5143504" y="4180344"/>
            <a:ext cx="4000496" cy="138499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800" dirty="0" smtClean="0"/>
              <a:t>ak sa na hranici slov stretnú hlásky s rovnakou znelosťou: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5143504" y="5473005"/>
            <a:ext cx="400049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dirty="0" smtClean="0"/>
              <a:t>znelá + znelá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/>
              <a:t>znelá + samohláska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/>
              <a:t>neznelá + neznelá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lokTextu 17"/>
          <p:cNvSpPr txBox="1"/>
          <p:nvPr/>
        </p:nvSpPr>
        <p:spPr>
          <a:xfrm>
            <a:off x="0" y="3000372"/>
            <a:ext cx="407193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dirty="0" smtClean="0"/>
              <a:t>znelá + neznelá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/>
              <a:t>neznelá + samohláska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/>
              <a:t>neznelá + znelá</a:t>
            </a:r>
            <a:endParaRPr lang="sk-SK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Spodobovanie</a:t>
            </a:r>
            <a:r>
              <a:rPr lang="sk-SK" b="1" dirty="0" smtClean="0"/>
              <a:t> na hranici slov</a:t>
            </a:r>
            <a:br>
              <a:rPr lang="sk-SK" b="1" dirty="0" smtClean="0"/>
            </a:br>
            <a:r>
              <a:rPr lang="sk-SK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nastáva</a:t>
            </a:r>
            <a:r>
              <a:rPr lang="sk-SK" b="1" dirty="0" smtClean="0"/>
              <a:t>:</a:t>
            </a:r>
            <a:endParaRPr lang="sk-SK" b="1" dirty="0"/>
          </a:p>
        </p:txBody>
      </p:sp>
      <p:sp>
        <p:nvSpPr>
          <p:cNvPr id="5" name="Oválna bublina 4"/>
          <p:cNvSpPr/>
          <p:nvPr/>
        </p:nvSpPr>
        <p:spPr>
          <a:xfrm>
            <a:off x="5929322" y="1714488"/>
            <a:ext cx="3214678" cy="2428892"/>
          </a:xfrm>
          <a:prstGeom prst="wedgeEllipseCallout">
            <a:avLst>
              <a:gd name="adj1" fmla="val -30598"/>
              <a:gd name="adj2" fmla="val 53510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 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sk-SK" sz="28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k-SK" sz="2800" u="sng" dirty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Ha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yčí.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Droz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d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pieva.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Medve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ď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>
                <a:solidFill>
                  <a:schemeClr val="tx1"/>
                </a:solidFill>
              </a:rPr>
              <a:t>p</a:t>
            </a:r>
            <a:r>
              <a:rPr lang="sk-SK" sz="2800" dirty="0" smtClean="0">
                <a:solidFill>
                  <a:schemeClr val="tx1"/>
                </a:solidFill>
              </a:rPr>
              <a:t>í.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14" name="Voľná forma 13"/>
          <p:cNvSpPr/>
          <p:nvPr/>
        </p:nvSpPr>
        <p:spPr>
          <a:xfrm>
            <a:off x="3571868" y="4244455"/>
            <a:ext cx="2965410" cy="2184942"/>
          </a:xfrm>
          <a:custGeom>
            <a:avLst/>
            <a:gdLst>
              <a:gd name="connsiteX0" fmla="*/ 1487606 w 1487606"/>
              <a:gd name="connsiteY0" fmla="*/ 0 h 2429301"/>
              <a:gd name="connsiteX1" fmla="*/ 532262 w 1487606"/>
              <a:gd name="connsiteY1" fmla="*/ 1050877 h 2429301"/>
              <a:gd name="connsiteX2" fmla="*/ 0 w 1487606"/>
              <a:gd name="connsiteY2" fmla="*/ 2429301 h 242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7606" h="2429301">
                <a:moveTo>
                  <a:pt x="1487606" y="0"/>
                </a:moveTo>
                <a:cubicBezTo>
                  <a:pt x="1133901" y="322997"/>
                  <a:pt x="780196" y="645994"/>
                  <a:pt x="532262" y="1050877"/>
                </a:cubicBezTo>
                <a:cubicBezTo>
                  <a:pt x="284328" y="1455760"/>
                  <a:pt x="142164" y="1942530"/>
                  <a:pt x="0" y="2429301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á forma 14"/>
          <p:cNvSpPr/>
          <p:nvPr/>
        </p:nvSpPr>
        <p:spPr>
          <a:xfrm flipV="1">
            <a:off x="3571868" y="6357959"/>
            <a:ext cx="2310317" cy="70138"/>
          </a:xfrm>
          <a:custGeom>
            <a:avLst/>
            <a:gdLst>
              <a:gd name="connsiteX0" fmla="*/ 846161 w 846161"/>
              <a:gd name="connsiteY0" fmla="*/ 0 h 259307"/>
              <a:gd name="connsiteX1" fmla="*/ 259307 w 846161"/>
              <a:gd name="connsiteY1" fmla="*/ 150125 h 259307"/>
              <a:gd name="connsiteX2" fmla="*/ 0 w 846161"/>
              <a:gd name="connsiteY2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161" h="259307">
                <a:moveTo>
                  <a:pt x="846161" y="0"/>
                </a:moveTo>
                <a:cubicBezTo>
                  <a:pt x="623247" y="53453"/>
                  <a:pt x="400334" y="106907"/>
                  <a:pt x="259307" y="150125"/>
                </a:cubicBezTo>
                <a:cubicBezTo>
                  <a:pt x="118280" y="193343"/>
                  <a:pt x="59140" y="226325"/>
                  <a:pt x="0" y="25930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Voľná forma 15"/>
          <p:cNvSpPr/>
          <p:nvPr/>
        </p:nvSpPr>
        <p:spPr>
          <a:xfrm flipH="1">
            <a:off x="3571867" y="6346209"/>
            <a:ext cx="642942" cy="45719"/>
          </a:xfrm>
          <a:custGeom>
            <a:avLst/>
            <a:gdLst>
              <a:gd name="connsiteX0" fmla="*/ 0 w 955343"/>
              <a:gd name="connsiteY0" fmla="*/ 0 h 341194"/>
              <a:gd name="connsiteX1" fmla="*/ 532263 w 955343"/>
              <a:gd name="connsiteY1" fmla="*/ 136478 h 341194"/>
              <a:gd name="connsiteX2" fmla="*/ 955343 w 955343"/>
              <a:gd name="connsiteY2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5343" h="341194">
                <a:moveTo>
                  <a:pt x="0" y="0"/>
                </a:moveTo>
                <a:cubicBezTo>
                  <a:pt x="186519" y="39806"/>
                  <a:pt x="373039" y="79612"/>
                  <a:pt x="532263" y="136478"/>
                </a:cubicBezTo>
                <a:cubicBezTo>
                  <a:pt x="691487" y="193344"/>
                  <a:pt x="823415" y="267269"/>
                  <a:pt x="955343" y="341194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na bublina 6"/>
          <p:cNvSpPr/>
          <p:nvPr/>
        </p:nvSpPr>
        <p:spPr>
          <a:xfrm>
            <a:off x="3214678" y="3714752"/>
            <a:ext cx="3429024" cy="2357454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sk-SK" sz="2800" u="sng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samohláska</a:t>
            </a:r>
            <a:endParaRPr lang="sk-SK" sz="2800" u="sng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Ute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č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sk-SK" sz="2800" dirty="0" smtClean="0">
                <a:solidFill>
                  <a:schemeClr val="tx1"/>
                </a:solidFill>
              </a:rPr>
              <a:t>dam!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Pe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u</a:t>
            </a:r>
            <a:r>
              <a:rPr lang="sk-SK" sz="2800" dirty="0" smtClean="0">
                <a:solidFill>
                  <a:schemeClr val="tx1"/>
                </a:solidFill>
              </a:rPr>
              <a:t>šiel.</a:t>
            </a:r>
          </a:p>
          <a:p>
            <a:pPr algn="ctr"/>
            <a:r>
              <a:rPr lang="sk-SK" sz="2800" dirty="0">
                <a:solidFill>
                  <a:schemeClr val="tx1"/>
                </a:solidFill>
              </a:rPr>
              <a:t>k</a:t>
            </a:r>
            <a:r>
              <a:rPr lang="sk-SK" sz="2800" dirty="0" smtClean="0">
                <a:solidFill>
                  <a:schemeClr val="tx1"/>
                </a:solidFill>
              </a:rPr>
              <a:t>ri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sk-SK" sz="2800" dirty="0" smtClean="0">
                <a:solidFill>
                  <a:schemeClr val="tx1"/>
                </a:solidFill>
              </a:rPr>
              <a:t>píc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8" name="Oválna bublina 7"/>
          <p:cNvSpPr/>
          <p:nvPr/>
        </p:nvSpPr>
        <p:spPr>
          <a:xfrm>
            <a:off x="5714976" y="4143380"/>
            <a:ext cx="3429024" cy="2428892"/>
          </a:xfrm>
          <a:prstGeom prst="wedgeEllipseCallout">
            <a:avLst>
              <a:gd name="adj1" fmla="val -45111"/>
              <a:gd name="adj2" fmla="val 44519"/>
            </a:avLst>
          </a:prstGeom>
          <a:solidFill>
            <a:srgbClr val="99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u="sng" dirty="0" smtClean="0">
                <a:ln w="18415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neznelá</a:t>
            </a:r>
            <a:r>
              <a:rPr lang="sk-SK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sk-SK" sz="2800" u="sng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znelá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Kočí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z</a:t>
            </a:r>
            <a:r>
              <a:rPr lang="sk-SK" sz="2800" dirty="0" smtClean="0">
                <a:solidFill>
                  <a:schemeClr val="tx1"/>
                </a:solidFill>
              </a:rPr>
              <a:t>ašpinil.</a:t>
            </a:r>
          </a:p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Hro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ch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z</a:t>
            </a:r>
            <a:r>
              <a:rPr lang="sk-SK" sz="2800" dirty="0" smtClean="0">
                <a:solidFill>
                  <a:schemeClr val="tx1"/>
                </a:solidFill>
              </a:rPr>
              <a:t>ožral.</a:t>
            </a:r>
          </a:p>
          <a:p>
            <a:pPr algn="ctr"/>
            <a:r>
              <a:rPr lang="sk-SK" sz="2800" dirty="0">
                <a:solidFill>
                  <a:schemeClr val="tx1"/>
                </a:solidFill>
              </a:rPr>
              <a:t>h</a:t>
            </a:r>
            <a:r>
              <a:rPr lang="sk-SK" sz="2800" dirty="0" smtClean="0">
                <a:solidFill>
                  <a:schemeClr val="tx1"/>
                </a:solidFill>
              </a:rPr>
              <a:t>ú</a:t>
            </a:r>
            <a:r>
              <a:rPr lang="sk-SK" sz="2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f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b</a:t>
            </a:r>
            <a:r>
              <a:rPr lang="sk-SK" sz="2800" dirty="0" smtClean="0">
                <a:solidFill>
                  <a:schemeClr val="tx1"/>
                </a:solidFill>
              </a:rPr>
              <a:t>ocianov</a:t>
            </a: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www.beruska8.cz/balonky/deti2/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71802" y="5857892"/>
            <a:ext cx="828675" cy="847725"/>
          </a:xfrm>
          <a:prstGeom prst="rect">
            <a:avLst/>
          </a:prstGeom>
          <a:noFill/>
        </p:spPr>
      </p:pic>
      <p:sp>
        <p:nvSpPr>
          <p:cNvPr id="17" name="BlokTextu 16"/>
          <p:cNvSpPr txBox="1"/>
          <p:nvPr/>
        </p:nvSpPr>
        <p:spPr>
          <a:xfrm>
            <a:off x="0" y="1643050"/>
            <a:ext cx="4071934" cy="138499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800" dirty="0" smtClean="0"/>
              <a:t>ak sa na hranici slov stretnú hlásky s rozdielnou znelosťou: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Zapamätaj si: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32861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 sa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 hranici slov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stretnú spoluhlásky s rozdielnou znelosťou –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 + N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+ Z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+ S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nastáva spodobovanie</a:t>
            </a:r>
            <a:r>
              <a:rPr lang="sk-SK" sz="40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prvá spoluhláska sa prispôsobí druhej</a:t>
            </a:r>
            <a:endParaRPr lang="sk-SK" sz="4000" b="1" dirty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00034" y="4929198"/>
            <a:ext cx="821537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3200" dirty="0" smtClean="0"/>
              <a:t>Príklady: </a:t>
            </a:r>
          </a:p>
          <a:p>
            <a:r>
              <a:rPr lang="sk-SK" sz="4000" dirty="0" smtClean="0"/>
              <a:t>po</a:t>
            </a:r>
            <a:r>
              <a:rPr lang="sk-SK" sz="4000" b="1" dirty="0" smtClean="0"/>
              <a:t>d</a:t>
            </a:r>
            <a:r>
              <a:rPr lang="sk-SK" sz="4000" dirty="0" smtClean="0"/>
              <a:t> </a:t>
            </a:r>
            <a:r>
              <a:rPr lang="sk-SK" sz="4000" b="1" dirty="0" smtClean="0"/>
              <a:t>s</a:t>
            </a:r>
            <a:r>
              <a:rPr lang="sk-SK" sz="4000" dirty="0" smtClean="0"/>
              <a:t>tolom,  kve</a:t>
            </a:r>
            <a:r>
              <a:rPr lang="sk-SK" sz="4000" b="1" dirty="0" smtClean="0"/>
              <a:t>t</a:t>
            </a:r>
            <a:r>
              <a:rPr lang="sk-SK" sz="4000" dirty="0" smtClean="0"/>
              <a:t> </a:t>
            </a:r>
            <a:r>
              <a:rPr lang="sk-SK" sz="4000" b="1" dirty="0" smtClean="0"/>
              <a:t>z</a:t>
            </a:r>
            <a:r>
              <a:rPr lang="sk-SK" sz="4000" dirty="0" smtClean="0"/>
              <a:t>vädol, le</a:t>
            </a:r>
            <a:r>
              <a:rPr lang="sk-SK" sz="4000" b="1" dirty="0" smtClean="0"/>
              <a:t>p</a:t>
            </a:r>
            <a:r>
              <a:rPr lang="sk-SK" sz="4000" dirty="0" smtClean="0"/>
              <a:t> </a:t>
            </a:r>
            <a:r>
              <a:rPr lang="sk-SK" sz="4000" b="1" dirty="0" smtClean="0"/>
              <a:t>u</a:t>
            </a:r>
            <a:r>
              <a:rPr lang="sk-SK" sz="4000" dirty="0" smtClean="0"/>
              <a:t>ž došiel</a:t>
            </a:r>
          </a:p>
          <a:p>
            <a:r>
              <a:rPr lang="sk-SK" sz="4000" dirty="0"/>
              <a:t> </a:t>
            </a:r>
            <a:r>
              <a:rPr lang="sk-SK" sz="4000" dirty="0" smtClean="0"/>
              <a:t>   (</a:t>
            </a:r>
            <a:r>
              <a:rPr lang="sk-SK" sz="4000" b="1" dirty="0" smtClean="0"/>
              <a:t>t</a:t>
            </a:r>
            <a:r>
              <a:rPr lang="sk-SK" sz="4000" dirty="0" smtClean="0"/>
              <a:t>)                    (</a:t>
            </a:r>
            <a:r>
              <a:rPr lang="sk-SK" sz="4000" b="1" dirty="0"/>
              <a:t>d</a:t>
            </a:r>
            <a:r>
              <a:rPr lang="sk-SK" sz="4000" dirty="0" smtClean="0"/>
              <a:t>)              (</a:t>
            </a:r>
            <a:r>
              <a:rPr lang="sk-SK" sz="4000" b="1" dirty="0"/>
              <a:t>b</a:t>
            </a:r>
            <a:r>
              <a:rPr lang="sk-SK" sz="4000" dirty="0" smtClean="0"/>
              <a:t>) </a:t>
            </a:r>
            <a:endParaRPr lang="sk-SK" sz="4000" dirty="0"/>
          </a:p>
        </p:txBody>
      </p:sp>
      <p:sp>
        <p:nvSpPr>
          <p:cNvPr id="5" name="Obdĺžnik 4"/>
          <p:cNvSpPr/>
          <p:nvPr/>
        </p:nvSpPr>
        <p:spPr>
          <a:xfrm>
            <a:off x="500034" y="6143644"/>
            <a:ext cx="8215370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6000">
              <a:srgbClr val="CCFF99"/>
            </a:gs>
            <a:gs pos="47000">
              <a:srgbClr val="FFFF66"/>
            </a:gs>
            <a:gs pos="60001">
              <a:srgbClr val="00FF00"/>
            </a:gs>
            <a:gs pos="71001">
              <a:srgbClr val="FFC000"/>
            </a:gs>
            <a:gs pos="81000">
              <a:srgbClr val="009900"/>
            </a:gs>
            <a:gs pos="100000">
              <a:srgbClr val="FFFF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071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sk-SK" sz="3200" dirty="0" smtClean="0"/>
              <a:t>Prečítaj slová zakončené </a:t>
            </a:r>
            <a:r>
              <a:rPr lang="sk-SK" sz="3200" b="1" dirty="0" smtClean="0"/>
              <a:t>znelou</a:t>
            </a:r>
            <a:r>
              <a:rPr lang="sk-SK" sz="3200" dirty="0" smtClean="0"/>
              <a:t> spoluhláskou. </a:t>
            </a:r>
            <a:br>
              <a:rPr lang="sk-SK" sz="3200" dirty="0" smtClean="0"/>
            </a:br>
            <a:r>
              <a:rPr lang="sk-SK" sz="3200" dirty="0" smtClean="0"/>
              <a:t>Zo slov utvor vety tak, aby na hranici slov </a:t>
            </a:r>
            <a:br>
              <a:rPr lang="sk-SK" sz="3200" dirty="0" smtClean="0"/>
            </a:br>
            <a:r>
              <a:rPr lang="sk-SK" sz="3200" b="1" dirty="0" smtClean="0">
                <a:solidFill>
                  <a:srgbClr val="009900"/>
                </a:solidFill>
              </a:rPr>
              <a:t>a) nenastalo </a:t>
            </a:r>
            <a:r>
              <a:rPr lang="sk-SK" sz="3200" dirty="0" smtClean="0"/>
              <a:t>spodobovanie,</a:t>
            </a:r>
            <a:br>
              <a:rPr lang="sk-SK" sz="3200" dirty="0" smtClean="0"/>
            </a:br>
            <a:r>
              <a:rPr lang="sk-SK" sz="3200" b="1" dirty="0" smtClean="0">
                <a:solidFill>
                  <a:srgbClr val="009900"/>
                </a:solidFill>
              </a:rPr>
              <a:t>b) nastalo </a:t>
            </a:r>
            <a:r>
              <a:rPr lang="sk-SK" sz="3200" dirty="0" smtClean="0"/>
              <a:t>spodobovanie.</a:t>
            </a:r>
            <a:br>
              <a:rPr lang="sk-SK" sz="3200" dirty="0" smtClean="0"/>
            </a:br>
            <a:r>
              <a:rPr lang="sk-SK" sz="3100" dirty="0" smtClean="0"/>
              <a:t>Vzor: </a:t>
            </a:r>
            <a:r>
              <a:rPr lang="sk-SK" sz="3100" b="1" dirty="0" smtClean="0"/>
              <a:t>mráz</a:t>
            </a:r>
            <a:r>
              <a:rPr lang="sk-SK" sz="3100" dirty="0" smtClean="0"/>
              <a:t> 	     a) </a:t>
            </a:r>
            <a:r>
              <a:rPr lang="sk-SK" sz="3100" b="1" dirty="0" smtClean="0"/>
              <a:t>Mráz neuškodil </a:t>
            </a:r>
            <a:r>
              <a:rPr lang="sk-SK" sz="3100" dirty="0" smtClean="0"/>
              <a:t>	b) </a:t>
            </a:r>
            <a:r>
              <a:rPr lang="sk-SK" sz="3100" b="1" dirty="0" smtClean="0"/>
              <a:t>Mráz prešiel.</a:t>
            </a:r>
            <a:endParaRPr lang="sk-SK" sz="31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428860" y="2857496"/>
            <a:ext cx="2643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výťah</a:t>
            </a:r>
          </a:p>
          <a:p>
            <a:r>
              <a:rPr lang="sk-SK" sz="4000" b="1" dirty="0" smtClean="0"/>
              <a:t>zasaď</a:t>
            </a:r>
          </a:p>
          <a:p>
            <a:r>
              <a:rPr lang="sk-SK" sz="4000" b="1" dirty="0" smtClean="0"/>
              <a:t>voz</a:t>
            </a:r>
          </a:p>
          <a:p>
            <a:r>
              <a:rPr lang="sk-SK" sz="4000" b="1" dirty="0" smtClean="0"/>
              <a:t>povedz</a:t>
            </a:r>
            <a:endParaRPr lang="sk-SK" sz="4000" b="1" dirty="0"/>
          </a:p>
        </p:txBody>
      </p:sp>
      <p:pic>
        <p:nvPicPr>
          <p:cNvPr id="8" name="Zástupný symbol obsahu 7" descr="cukrík1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26" b="20027"/>
          <a:stretch>
            <a:fillRect/>
          </a:stretch>
        </p:blipFill>
        <p:spPr>
          <a:xfrm>
            <a:off x="0" y="1785926"/>
            <a:ext cx="7072330" cy="4857784"/>
          </a:xfrm>
        </p:spPr>
      </p:pic>
      <p:sp>
        <p:nvSpPr>
          <p:cNvPr id="9" name="BlokTextu 8"/>
          <p:cNvSpPr txBox="1"/>
          <p:nvPr/>
        </p:nvSpPr>
        <p:spPr>
          <a:xfrm>
            <a:off x="2071670" y="3000372"/>
            <a:ext cx="29289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          výťah</a:t>
            </a:r>
          </a:p>
          <a:p>
            <a:r>
              <a:rPr lang="sk-SK" sz="4400" b="1" dirty="0" smtClean="0"/>
              <a:t>zasaď</a:t>
            </a:r>
          </a:p>
          <a:p>
            <a:r>
              <a:rPr lang="sk-SK" sz="4400" b="1" dirty="0"/>
              <a:t> </a:t>
            </a:r>
            <a:r>
              <a:rPr lang="sk-SK" sz="4400" b="1" dirty="0" smtClean="0"/>
              <a:t>         voz</a:t>
            </a:r>
          </a:p>
          <a:p>
            <a:r>
              <a:rPr lang="sk-SK" sz="4400" b="1" dirty="0" smtClean="0"/>
              <a:t>povedz</a:t>
            </a:r>
            <a:endParaRPr lang="sk-SK" sz="4400" b="1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/>
        </p:nvGraphicFramePr>
        <p:xfrm>
          <a:off x="7072330" y="2225040"/>
          <a:ext cx="185738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b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p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d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t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ď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ť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err="1" smtClean="0"/>
                        <a:t>dz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c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err="1" smtClean="0"/>
                        <a:t>dž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č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z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s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ž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š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g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k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h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ch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v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f</a:t>
                      </a:r>
                      <a:endParaRPr lang="sk-SK" sz="2400" b="1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6000">
              <a:srgbClr val="CCFF99"/>
            </a:gs>
            <a:gs pos="47000">
              <a:srgbClr val="FFFF66"/>
            </a:gs>
            <a:gs pos="60001">
              <a:srgbClr val="7030A0"/>
            </a:gs>
            <a:gs pos="71001">
              <a:srgbClr val="FFC000"/>
            </a:gs>
            <a:gs pos="81000">
              <a:srgbClr val="660066"/>
            </a:gs>
            <a:gs pos="100000">
              <a:srgbClr val="FFFF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symbol obsahu 10" descr="cukrík2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26" b="19181"/>
          <a:stretch>
            <a:fillRect/>
          </a:stretch>
        </p:blipFill>
        <p:spPr>
          <a:xfrm>
            <a:off x="0" y="1928802"/>
            <a:ext cx="7072330" cy="492919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071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sk-SK" sz="3200" dirty="0" smtClean="0"/>
              <a:t>Prečítaj slová zakončené </a:t>
            </a:r>
            <a:r>
              <a:rPr lang="sk-SK" sz="3200" b="1" dirty="0" smtClean="0"/>
              <a:t>neznelou</a:t>
            </a:r>
            <a:r>
              <a:rPr lang="sk-SK" sz="3200" dirty="0" smtClean="0"/>
              <a:t> spoluhláskou. </a:t>
            </a:r>
            <a:br>
              <a:rPr lang="sk-SK" sz="3200" dirty="0" smtClean="0"/>
            </a:br>
            <a:r>
              <a:rPr lang="sk-SK" sz="3200" dirty="0" smtClean="0"/>
              <a:t>Zo slov utvor slovné spojenia tak, aby na hranici slov </a:t>
            </a:r>
            <a:br>
              <a:rPr lang="sk-SK" sz="3200" dirty="0" smtClean="0"/>
            </a:br>
            <a:r>
              <a:rPr lang="sk-SK" sz="3200" b="1" dirty="0" smtClean="0">
                <a:solidFill>
                  <a:srgbClr val="7030A0"/>
                </a:solidFill>
              </a:rPr>
              <a:t>a) nenastalo </a:t>
            </a:r>
            <a:r>
              <a:rPr lang="sk-SK" sz="3200" dirty="0" smtClean="0"/>
              <a:t>spodobovanie,</a:t>
            </a:r>
            <a:br>
              <a:rPr lang="sk-SK" sz="3200" dirty="0" smtClean="0"/>
            </a:br>
            <a:r>
              <a:rPr lang="sk-SK" sz="3200" b="1" dirty="0" smtClean="0">
                <a:solidFill>
                  <a:srgbClr val="7030A0"/>
                </a:solidFill>
              </a:rPr>
              <a:t>b) nastalo </a:t>
            </a:r>
            <a:r>
              <a:rPr lang="sk-SK" sz="3200" dirty="0" smtClean="0"/>
              <a:t>spodobovanie.</a:t>
            </a:r>
            <a:br>
              <a:rPr lang="sk-SK" sz="3200" dirty="0" smtClean="0"/>
            </a:br>
            <a:r>
              <a:rPr lang="sk-SK" sz="3100" dirty="0" smtClean="0"/>
              <a:t>Vzor: </a:t>
            </a:r>
            <a:r>
              <a:rPr lang="sk-SK" sz="3100" b="1" dirty="0" smtClean="0"/>
              <a:t>kopec</a:t>
            </a:r>
            <a:r>
              <a:rPr lang="sk-SK" sz="3100" dirty="0" smtClean="0"/>
              <a:t> 	     a) </a:t>
            </a:r>
            <a:r>
              <a:rPr lang="sk-SK" sz="3100" b="1" dirty="0" smtClean="0"/>
              <a:t>kopec peňazí </a:t>
            </a:r>
            <a:r>
              <a:rPr lang="sk-SK" sz="3100" dirty="0" smtClean="0"/>
              <a:t>	b) </a:t>
            </a:r>
            <a:r>
              <a:rPr lang="sk-SK" sz="3100" b="1" dirty="0" smtClean="0"/>
              <a:t>kopec múky</a:t>
            </a:r>
            <a:endParaRPr lang="sk-SK" sz="3100" b="1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/>
        </p:nvGraphicFramePr>
        <p:xfrm>
          <a:off x="7072330" y="2225040"/>
          <a:ext cx="185738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b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p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d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t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ď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ť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err="1" smtClean="0"/>
                        <a:t>dz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c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err="1" smtClean="0"/>
                        <a:t>dž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č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z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s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ž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š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g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k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h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ch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v</a:t>
                      </a:r>
                      <a:endParaRPr lang="sk-SK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f</a:t>
                      </a:r>
                      <a:endParaRPr lang="sk-SK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928794" y="3143248"/>
            <a:ext cx="33575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          počítač</a:t>
            </a:r>
          </a:p>
          <a:p>
            <a:r>
              <a:rPr lang="sk-SK" sz="4400" b="1" dirty="0" smtClean="0"/>
              <a:t>cesnak</a:t>
            </a:r>
          </a:p>
          <a:p>
            <a:r>
              <a:rPr lang="sk-SK" sz="4400" b="1" dirty="0"/>
              <a:t> </a:t>
            </a:r>
            <a:r>
              <a:rPr lang="sk-SK" sz="4400" b="1" dirty="0" smtClean="0"/>
              <a:t>         fúkať</a:t>
            </a:r>
          </a:p>
          <a:p>
            <a:r>
              <a:rPr lang="sk-SK" sz="4400" b="1" dirty="0" smtClean="0"/>
              <a:t>skákať</a:t>
            </a:r>
            <a:endParaRPr lang="sk-SK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460</Words>
  <Application>Microsoft Office PowerPoint</Application>
  <PresentationFormat>Prezentácia na obrazovke (4:3)</PresentationFormat>
  <Paragraphs>168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Motív Office</vt:lpstr>
      <vt:lpstr>Spodobovanie na hranici slov pri splývavej výslovnosti</vt:lpstr>
      <vt:lpstr>Opakovanie:</vt:lpstr>
      <vt:lpstr>Doplň chýbajúce písmená:</vt:lpstr>
      <vt:lpstr>Prečítaj a zisti, v ktorej skupine nastáva spodobovanie.</vt:lpstr>
      <vt:lpstr>Spodobovanie na hranici slov nenastáva:</vt:lpstr>
      <vt:lpstr>Spodobovanie na hranici slov nastáva:</vt:lpstr>
      <vt:lpstr>Zapamätaj si:</vt:lpstr>
      <vt:lpstr>Prečítaj slová zakončené znelou spoluhláskou.  Zo slov utvor vety tak, aby na hranici slov  a) nenastalo spodobovanie, b) nastalo spodobovanie. Vzor: mráz       a) Mráz neuškodil  b) Mráz prešiel.</vt:lpstr>
      <vt:lpstr>Prečítaj slová zakončené neznelou spoluhláskou.  Zo slov utvor slovné spojenia tak, aby na hranici slov  a) nenastalo spodobovanie, b) nastalo spodobovanie. Vzor: kopec       a) kopec peňazí  b) kopec múky</vt:lpstr>
      <vt:lpstr>Pokračujte v uč. Sj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Andrea</dc:creator>
  <cp:lastModifiedBy>učiteľ</cp:lastModifiedBy>
  <cp:revision>44</cp:revision>
  <dcterms:created xsi:type="dcterms:W3CDTF">2009-10-24T06:26:43Z</dcterms:created>
  <dcterms:modified xsi:type="dcterms:W3CDTF">2021-12-10T06:25:39Z</dcterms:modified>
</cp:coreProperties>
</file>