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06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504" y="96"/>
      </p:cViewPr>
      <p:guideLst>
        <p:guide orient="horz" pos="1620"/>
        <p:guide pos="2880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575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38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3238053a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3238053a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659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3238053a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3238053a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65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3238053ac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3238053ac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50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e01b2d0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e01b2d0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55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e01b2d0cd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e01b2d0cd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48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e01b2d0cd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e01b2d0cd_1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92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e01b2d0cd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e01b2d0cd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9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3238053a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3238053a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55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e01b2d0cd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e01b2d0cd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02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e01b2d0cd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e01b2d0cd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8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e01b2d0cd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e01b2d0cd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65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weziu.edu.pl/filmy-i-spoty/item/1164-filmy-o-zawodach" TargetMode="External"/><Relationship Id="rId3" Type="http://schemas.openxmlformats.org/officeDocument/2006/relationships/hyperlink" Target="https://www.ore.edu.pl/2020/10/oferta-doskonalenia-ore/" TargetMode="External"/><Relationship Id="rId7" Type="http://schemas.openxmlformats.org/officeDocument/2006/relationships/hyperlink" Target="https://www.youtube.com/watch?v=ahK1hY4oEn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amequizy.pl/jaki-zawod-do-ciebie-pasuje-32/" TargetMode="External"/><Relationship Id="rId11" Type="http://schemas.openxmlformats.org/officeDocument/2006/relationships/image" Target="../media/image15.jpg"/><Relationship Id="rId5" Type="http://schemas.openxmlformats.org/officeDocument/2006/relationships/hyperlink" Target="https://www.swiat-zdrowia.pl/artykuly/przyszlosc-dziecka-w-jego-rekach-jak-doradzac-w-wyborze-zawodu" TargetMode="External"/><Relationship Id="rId10" Type="http://schemas.openxmlformats.org/officeDocument/2006/relationships/hyperlink" Target="https://www.youtube.com/watch?v=wKdGMIivbm8" TargetMode="External"/><Relationship Id="rId4" Type="http://schemas.openxmlformats.org/officeDocument/2006/relationships/hyperlink" Target="https://zasobyip2.ore.edu.pl/uploads/publications/572325b01f12fbeb49fd832626bc326f" TargetMode="External"/><Relationship Id="rId9" Type="http://schemas.openxmlformats.org/officeDocument/2006/relationships/hyperlink" Target="https://www.youtube.com/watch?v=96aa6rm-D9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311700" y="1101968"/>
            <a:ext cx="8520600" cy="64593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" sz="2400" b="1" i="1" dirty="0" smtClean="0">
                <a:solidFill>
                  <a:srgbClr val="0C343D"/>
                </a:solidFill>
              </a:rPr>
              <a:t>          Jak </a:t>
            </a:r>
            <a:r>
              <a:rPr lang="pl" sz="2400" b="1" i="1" dirty="0">
                <a:solidFill>
                  <a:srgbClr val="0C343D"/>
                </a:solidFill>
              </a:rPr>
              <a:t>pomóc dziecku wybrać zawód i szkołę średnią ?</a:t>
            </a:r>
            <a:endParaRPr sz="2400" b="1" i="1" dirty="0">
              <a:solidFill>
                <a:srgbClr val="0C343D"/>
              </a:solidFill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1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" dirty="0">
                <a:latin typeface="Comic Sans MS"/>
                <a:ea typeface="Comic Sans MS"/>
                <a:cs typeface="Comic Sans MS"/>
                <a:sym typeface="Comic Sans MS"/>
              </a:rPr>
              <a:t>Prezentacja dla rodziców ósmoklasistów, ale nie tylko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125" y="2182800"/>
            <a:ext cx="2996200" cy="15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080">
                <a:solidFill>
                  <a:srgbClr val="000000"/>
                </a:solidFill>
              </a:rPr>
              <a:t>Linki do artykułów i filmów, które mogą pomóc w podjęciu decyzji</a:t>
            </a:r>
            <a:endParaRPr sz="2080">
              <a:solidFill>
                <a:srgbClr val="000000"/>
              </a:solidFill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11700" y="897775"/>
            <a:ext cx="86163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 u="sng" dirty="0" smtClean="0">
                <a:solidFill>
                  <a:srgbClr val="FFFFFF"/>
                </a:solidFill>
                <a:hlinkClick r:id="rId3"/>
              </a:rPr>
              <a:t>https</a:t>
            </a:r>
            <a:r>
              <a:rPr lang="pl" sz="1400" u="sng" dirty="0">
                <a:solidFill>
                  <a:srgbClr val="FFFFFF"/>
                </a:solidFill>
                <a:hlinkClick r:id="rId3"/>
              </a:rPr>
              <a:t>://www.ore.edu.pl/2020/10/oferta-doskonalenia-ore</a:t>
            </a:r>
            <a:r>
              <a:rPr lang="pl" sz="1400" u="sng" dirty="0" smtClean="0">
                <a:solidFill>
                  <a:srgbClr val="FFFFFF"/>
                </a:solidFill>
                <a:hlinkClick r:id="rId3"/>
              </a:rPr>
              <a:t>/</a:t>
            </a:r>
            <a:endParaRPr lang="pl" sz="1400" u="sng" dirty="0" smtClean="0">
              <a:solidFill>
                <a:srgbClr val="FFFFFF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1400" u="sng" dirty="0">
                <a:hlinkClick r:id="rId4"/>
              </a:rPr>
              <a:t>https://zasobyip2.ore.edu.pl/uploads/publications/572325b01f12fbeb49fd832626bc326f</a:t>
            </a:r>
            <a:endParaRPr lang="pl-PL"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 u="sng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</a:t>
            </a:r>
            <a:r>
              <a:rPr lang="pl" sz="14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://</a:t>
            </a:r>
            <a:r>
              <a:rPr lang="pl" sz="1400" u="sng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www.swiat-zdrowia.pl/artykuly/przyszlosc-dziecka-w-jego-rekach-jak-doradzac-w-wyborze-zawodu</a:t>
            </a:r>
            <a:endParaRPr lang="pl-PL" sz="1400" u="sng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 u="sng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</a:t>
            </a:r>
            <a:r>
              <a:rPr lang="pl" sz="14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://samequizy.pl/jaki-zawod-do-ciebie-pasuje-32</a:t>
            </a:r>
            <a:r>
              <a:rPr lang="pl" sz="1400" u="sng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/</a:t>
            </a:r>
            <a:endParaRPr lang="pl" sz="1400" u="sng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1400" u="sng" dirty="0">
                <a:hlinkClick r:id="rId7"/>
              </a:rPr>
              <a:t>https://www.youtube.com/watch?v=ahK1hY4oEnA</a:t>
            </a:r>
            <a:endParaRPr lang="pl-PL" sz="1400" dirty="0"/>
          </a:p>
          <a:p>
            <a:pPr marL="0" indent="0">
              <a:spcBef>
                <a:spcPts val="1200"/>
              </a:spcBef>
              <a:buNone/>
            </a:pPr>
            <a:r>
              <a:rPr lang="pl-PL" sz="1400" u="sng" dirty="0">
                <a:hlinkClick r:id="rId8"/>
              </a:rPr>
              <a:t>https://</a:t>
            </a:r>
            <a:r>
              <a:rPr lang="pl-PL" sz="1400" u="sng" dirty="0" smtClean="0">
                <a:hlinkClick r:id="rId8"/>
              </a:rPr>
              <a:t>www.koweziu.edu.pl/filmy-i-spoty/item/1164-filmy-o-zawodach</a:t>
            </a:r>
            <a:endParaRPr sz="1400" u="sng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 u="sng" dirty="0" smtClean="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</a:t>
            </a:r>
            <a:r>
              <a:rPr lang="pl" sz="1400" u="sng" dirty="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://www.youtube.com/watch?v=96aa6rm-D9k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 u="sng" dirty="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https://www.youtube.com/watch?v=wKdGMIivbm8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0350" y="2983450"/>
            <a:ext cx="1891949" cy="1639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9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280" dirty="0"/>
              <a:t>                 Poradnia Psychologiczno-Pedagogiczna</a:t>
            </a:r>
            <a:endParaRPr sz="228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280" dirty="0"/>
              <a:t>                                 </a:t>
            </a:r>
            <a:r>
              <a:rPr lang="pl" sz="2280" dirty="0" smtClean="0"/>
              <a:t> </a:t>
            </a:r>
            <a:r>
              <a:rPr lang="pl" sz="2280" dirty="0"/>
              <a:t>w Mrągowie</a:t>
            </a:r>
            <a:endParaRPr sz="2280" dirty="0"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                                    </a:t>
            </a:r>
            <a:r>
              <a:rPr lang="pl" sz="2200" dirty="0" smtClean="0"/>
              <a:t>11-700 </a:t>
            </a:r>
            <a:r>
              <a:rPr lang="pl" sz="2200" dirty="0"/>
              <a:t>Mrągowo</a:t>
            </a: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200" dirty="0"/>
              <a:t>                              </a:t>
            </a:r>
            <a:r>
              <a:rPr lang="pl" sz="2200" dirty="0" smtClean="0"/>
              <a:t>ul</a:t>
            </a:r>
            <a:r>
              <a:rPr lang="pl" sz="2200" dirty="0"/>
              <a:t>. Nadbrzeżna 13</a:t>
            </a: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200" dirty="0"/>
              <a:t>                              </a:t>
            </a:r>
            <a:r>
              <a:rPr lang="pl" sz="2200" dirty="0" smtClean="0"/>
              <a:t>tel</a:t>
            </a:r>
            <a:r>
              <a:rPr lang="pl" sz="2200" dirty="0"/>
              <a:t>. 89 741 29 63</a:t>
            </a: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200" dirty="0"/>
              <a:t>              </a:t>
            </a:r>
            <a:r>
              <a:rPr lang="pl" sz="2200" dirty="0" smtClean="0"/>
              <a:t>e-mail</a:t>
            </a:r>
            <a:r>
              <a:rPr lang="pl" sz="2200" dirty="0"/>
              <a:t>: biuro@poradnia-mragowo.pl</a:t>
            </a:r>
            <a:endParaRPr sz="2200" dirty="0"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54" y="1656862"/>
            <a:ext cx="1649046" cy="1680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000000"/>
                </a:solidFill>
              </a:rPr>
              <a:t>                       </a:t>
            </a:r>
            <a:r>
              <a:rPr lang="pl" dirty="0" smtClean="0">
                <a:solidFill>
                  <a:srgbClr val="000000"/>
                </a:solidFill>
              </a:rPr>
              <a:t>  </a:t>
            </a:r>
            <a:r>
              <a:rPr lang="pl" dirty="0">
                <a:solidFill>
                  <a:srgbClr val="000000"/>
                </a:solidFill>
              </a:rPr>
              <a:t>Dziękuję za uwagę !</a:t>
            </a:r>
            <a:endParaRPr dirty="0"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/>
              <a:t>                                                              </a:t>
            </a:r>
            <a:r>
              <a:rPr lang="pl" sz="22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200" dirty="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r>
              <a:rPr lang="pl" sz="2200" dirty="0" smtClean="0">
                <a:latin typeface="Comic Sans MS"/>
                <a:ea typeface="Comic Sans MS"/>
                <a:cs typeface="Comic Sans MS"/>
                <a:sym typeface="Comic Sans MS"/>
              </a:rPr>
              <a:t> Ewa </a:t>
            </a:r>
            <a:r>
              <a:rPr lang="pl" sz="2200" dirty="0">
                <a:latin typeface="Comic Sans MS"/>
                <a:ea typeface="Comic Sans MS"/>
                <a:cs typeface="Comic Sans MS"/>
                <a:sym typeface="Comic Sans MS"/>
              </a:rPr>
              <a:t>Jodko - pedagog</a:t>
            </a:r>
            <a:endParaRPr sz="22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875" y="1190450"/>
            <a:ext cx="1342250" cy="13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solidFill>
            <a:srgbClr val="FFE599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11">
                <a:solidFill>
                  <a:srgbClr val="20124D"/>
                </a:solidFill>
                <a:highlight>
                  <a:srgbClr val="FFD966"/>
                </a:highlight>
              </a:rPr>
              <a:t>         Do jakiej szkoły może iść Państwa dziecko po VIII</a:t>
            </a:r>
            <a:r>
              <a:rPr lang="pl" sz="2755">
                <a:solidFill>
                  <a:srgbClr val="20124D"/>
                </a:solidFill>
                <a:highlight>
                  <a:srgbClr val="FFD966"/>
                </a:highlight>
              </a:rPr>
              <a:t> klasie ?</a:t>
            </a:r>
            <a:endParaRPr sz="2755">
              <a:solidFill>
                <a:srgbClr val="20124D"/>
              </a:solidFill>
              <a:highlight>
                <a:srgbClr val="FFD9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360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" sz="1169" b="1" dirty="0" smtClean="0">
                <a:solidFill>
                  <a:srgbClr val="980000"/>
                </a:solidFill>
                <a:highlight>
                  <a:srgbClr val="FCE5CD"/>
                </a:highlight>
              </a:rPr>
              <a:t> </a:t>
            </a:r>
            <a:r>
              <a:rPr lang="pl" sz="1200" b="1" dirty="0" smtClean="0">
                <a:solidFill>
                  <a:srgbClr val="980000"/>
                </a:solidFill>
                <a:highlight>
                  <a:srgbClr val="FCE5CD"/>
                </a:highlight>
              </a:rPr>
              <a:t> </a:t>
            </a:r>
            <a:r>
              <a:rPr lang="pl" sz="1200" b="1" dirty="0">
                <a:solidFill>
                  <a:srgbClr val="FF0000"/>
                </a:solidFill>
                <a:highlight>
                  <a:srgbClr val="FCE5CD"/>
                </a:highlight>
              </a:rPr>
              <a:t>3- letnia szkoła branżowa I stopnia</a:t>
            </a:r>
            <a:r>
              <a:rPr lang="pl" sz="1200" dirty="0">
                <a:solidFill>
                  <a:srgbClr val="FF0000"/>
                </a:solidFill>
                <a:highlight>
                  <a:srgbClr val="FCE5CD"/>
                </a:highlight>
              </a:rPr>
              <a:t> </a:t>
            </a:r>
            <a:r>
              <a:rPr lang="pl" sz="1200" dirty="0">
                <a:solidFill>
                  <a:srgbClr val="404040"/>
                </a:solidFill>
                <a:highlight>
                  <a:srgbClr val="FCE5CD"/>
                </a:highlight>
              </a:rPr>
              <a:t>-</a:t>
            </a:r>
            <a:r>
              <a:rPr lang="pl" sz="1200" dirty="0">
                <a:solidFill>
                  <a:srgbClr val="000000"/>
                </a:solidFill>
                <a:highlight>
                  <a:srgbClr val="FCE5CD"/>
                </a:highlight>
              </a:rPr>
              <a:t> szkoły branżowe powstały zamiast zawodówek, po niej można kontynuować naukę  w szkole branżowej II stopnia i tam zdać maturę, doskonaląc się jednocześnie w tym samym zawodzie. Szkoła branżowa </a:t>
            </a:r>
            <a:r>
              <a:rPr lang="pl" sz="1200" dirty="0" smtClean="0">
                <a:solidFill>
                  <a:srgbClr val="000000"/>
                </a:solidFill>
                <a:highlight>
                  <a:srgbClr val="FCE5CD"/>
                </a:highlight>
              </a:rPr>
              <a:t>I </a:t>
            </a:r>
            <a:r>
              <a:rPr lang="pl" sz="1200" dirty="0">
                <a:solidFill>
                  <a:srgbClr val="000000"/>
                </a:solidFill>
                <a:highlight>
                  <a:srgbClr val="FCE5CD"/>
                </a:highlight>
              </a:rPr>
              <a:t>stopnia umożliwi </a:t>
            </a:r>
            <a:r>
              <a:rPr lang="pl" sz="1200" b="1" dirty="0">
                <a:solidFill>
                  <a:srgbClr val="000000"/>
                </a:solidFill>
                <a:highlight>
                  <a:srgbClr val="FCE5CD"/>
                </a:highlight>
              </a:rPr>
              <a:t>zdobycie wykształcenia zasadniczego zawodowego</a:t>
            </a:r>
            <a:r>
              <a:rPr lang="pl" sz="1200" dirty="0">
                <a:solidFill>
                  <a:srgbClr val="000000"/>
                </a:solidFill>
                <a:highlight>
                  <a:srgbClr val="FCE5CD"/>
                </a:highlight>
              </a:rPr>
              <a:t> i otrzymanie dyplomu potwierdzającego kwalifikacje zawodowe</a:t>
            </a:r>
            <a:r>
              <a:rPr lang="pl" sz="1200" dirty="0" smtClean="0">
                <a:solidFill>
                  <a:srgbClr val="000000"/>
                </a:solidFill>
                <a:highlight>
                  <a:srgbClr val="FCE5CD"/>
                </a:highlight>
              </a:rPr>
              <a:t>.</a:t>
            </a:r>
            <a:endParaRPr lang="pl" sz="1200" dirty="0">
              <a:solidFill>
                <a:srgbClr val="000000"/>
              </a:solidFill>
              <a:highlight>
                <a:srgbClr val="FCE5CD"/>
              </a:highlight>
            </a:endParaRPr>
          </a:p>
          <a:p>
            <a:pPr marL="171450" lvl="0" indent="-1714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" sz="1200" b="1" dirty="0" smtClean="0">
                <a:solidFill>
                  <a:srgbClr val="980000"/>
                </a:solidFill>
                <a:highlight>
                  <a:srgbClr val="FCE5CD"/>
                </a:highlight>
              </a:rPr>
              <a:t> </a:t>
            </a:r>
            <a:r>
              <a:rPr lang="pl" sz="1200" b="1" dirty="0" smtClean="0">
                <a:solidFill>
                  <a:srgbClr val="FF0000"/>
                </a:solidFill>
                <a:highlight>
                  <a:srgbClr val="FCE5CD"/>
                </a:highlight>
              </a:rPr>
              <a:t> </a:t>
            </a:r>
            <a:r>
              <a:rPr lang="pl" sz="1200" b="1" dirty="0">
                <a:solidFill>
                  <a:srgbClr val="FF0000"/>
                </a:solidFill>
                <a:highlight>
                  <a:srgbClr val="FCE5CD"/>
                </a:highlight>
              </a:rPr>
              <a:t>4 - letnie liceum ogólnokształcące</a:t>
            </a:r>
            <a:r>
              <a:rPr lang="pl" sz="1200" b="1" dirty="0">
                <a:solidFill>
                  <a:srgbClr val="980000"/>
                </a:solidFill>
                <a:highlight>
                  <a:srgbClr val="FCE5CD"/>
                </a:highlight>
              </a:rPr>
              <a:t> </a:t>
            </a:r>
            <a:r>
              <a:rPr lang="pl" sz="1200" dirty="0">
                <a:solidFill>
                  <a:srgbClr val="000000"/>
                </a:solidFill>
                <a:highlight>
                  <a:srgbClr val="FCE5CD"/>
                </a:highlight>
              </a:rPr>
              <a:t>kończące się maturą. Po liceum zdobywa się </a:t>
            </a:r>
            <a:r>
              <a:rPr lang="pl" sz="1200" b="1" dirty="0">
                <a:solidFill>
                  <a:srgbClr val="000000"/>
                </a:solidFill>
                <a:highlight>
                  <a:srgbClr val="FCE5CD"/>
                </a:highlight>
              </a:rPr>
              <a:t>wykształcenie średnie ogólne</a:t>
            </a:r>
            <a:endParaRPr sz="1200" b="1" dirty="0">
              <a:solidFill>
                <a:srgbClr val="000000"/>
              </a:solidFill>
              <a:highlight>
                <a:srgbClr val="FCE5CD"/>
              </a:highlight>
            </a:endParaRPr>
          </a:p>
          <a:p>
            <a:pPr marL="285750" lvl="0" indent="-28575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" sz="1200" b="1" dirty="0" smtClean="0">
                <a:solidFill>
                  <a:srgbClr val="FF0000"/>
                </a:solidFill>
                <a:highlight>
                  <a:srgbClr val="FCE5CD"/>
                </a:highlight>
              </a:rPr>
              <a:t> 5 </a:t>
            </a:r>
            <a:r>
              <a:rPr lang="pl" sz="1200" b="1" dirty="0">
                <a:solidFill>
                  <a:srgbClr val="FF0000"/>
                </a:solidFill>
                <a:highlight>
                  <a:srgbClr val="FCE5CD"/>
                </a:highlight>
              </a:rPr>
              <a:t>- letnie technikum.</a:t>
            </a:r>
            <a:r>
              <a:rPr lang="pl" sz="1200" dirty="0">
                <a:solidFill>
                  <a:srgbClr val="FF0000"/>
                </a:solidFill>
                <a:highlight>
                  <a:srgbClr val="FCE5CD"/>
                </a:highlight>
              </a:rPr>
              <a:t> </a:t>
            </a:r>
            <a:r>
              <a:rPr lang="pl" sz="1200" dirty="0">
                <a:solidFill>
                  <a:srgbClr val="000000"/>
                </a:solidFill>
                <a:highlight>
                  <a:srgbClr val="FCE5CD"/>
                </a:highlight>
              </a:rPr>
              <a:t>Dzięki technikum można zdać </a:t>
            </a:r>
            <a:r>
              <a:rPr lang="pl" sz="1200" b="1" dirty="0">
                <a:solidFill>
                  <a:srgbClr val="000000"/>
                </a:solidFill>
                <a:highlight>
                  <a:srgbClr val="FCE5CD"/>
                </a:highlight>
              </a:rPr>
              <a:t>maturę </a:t>
            </a:r>
            <a:r>
              <a:rPr lang="pl" sz="1200" dirty="0">
                <a:solidFill>
                  <a:srgbClr val="000000"/>
                </a:solidFill>
                <a:highlight>
                  <a:srgbClr val="FCE5CD"/>
                </a:highlight>
              </a:rPr>
              <a:t>i zdobyć </a:t>
            </a:r>
            <a:r>
              <a:rPr lang="pl" sz="1200" b="1" dirty="0">
                <a:solidFill>
                  <a:srgbClr val="000000"/>
                </a:solidFill>
                <a:highlight>
                  <a:srgbClr val="FCE5CD"/>
                </a:highlight>
              </a:rPr>
              <a:t>tytuł technika</a:t>
            </a:r>
            <a:r>
              <a:rPr lang="pl" sz="1200" dirty="0">
                <a:solidFill>
                  <a:srgbClr val="000000"/>
                </a:solidFill>
                <a:highlight>
                  <a:srgbClr val="FCE5CD"/>
                </a:highlight>
              </a:rPr>
              <a:t> (po zdaniu odpowiednich </a:t>
            </a:r>
            <a:r>
              <a:rPr lang="pl" sz="1200" dirty="0" smtClean="0">
                <a:solidFill>
                  <a:srgbClr val="000000"/>
                </a:solidFill>
                <a:highlight>
                  <a:srgbClr val="FCE5CD"/>
                </a:highlight>
              </a:rPr>
              <a:t>egzaminów</a:t>
            </a:r>
            <a:r>
              <a:rPr lang="pl" sz="1200" dirty="0">
                <a:solidFill>
                  <a:srgbClr val="000000"/>
                </a:solidFill>
                <a:highlight>
                  <a:srgbClr val="FCE5CD"/>
                </a:highlight>
              </a:rPr>
              <a:t>).    </a:t>
            </a:r>
            <a:r>
              <a:rPr lang="pl" sz="1200" dirty="0">
                <a:solidFill>
                  <a:srgbClr val="000000"/>
                </a:solidFill>
                <a:highlight>
                  <a:srgbClr val="4A86E8"/>
                </a:highlight>
              </a:rPr>
              <a:t>     </a:t>
            </a:r>
            <a:endParaRPr sz="1200" dirty="0">
              <a:solidFill>
                <a:srgbClr val="000000"/>
              </a:solidFill>
              <a:highlight>
                <a:srgbClr val="4A86E8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SzPts val="275"/>
              <a:buNone/>
            </a:pPr>
            <a:endParaRPr sz="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15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7030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180"/>
              <a:buChar char="-"/>
            </a:pPr>
            <a:r>
              <a:rPr lang="pl" sz="2000" dirty="0">
                <a:solidFill>
                  <a:srgbClr val="20124D"/>
                </a:solidFill>
                <a:highlight>
                  <a:srgbClr val="EAD1DC"/>
                </a:highlight>
              </a:rPr>
              <a:t>Czy macie już określone plany na przyszłość ?</a:t>
            </a:r>
            <a:endParaRPr sz="2000" dirty="0">
              <a:solidFill>
                <a:srgbClr val="20124D"/>
              </a:solidFill>
              <a:highlight>
                <a:srgbClr val="EAD1DC"/>
              </a:highlight>
            </a:endParaRPr>
          </a:p>
          <a:p>
            <a:pPr marL="457200" lvl="0" indent="-367030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180"/>
              <a:buChar char="-"/>
            </a:pPr>
            <a:r>
              <a:rPr lang="pl" sz="2000" dirty="0">
                <a:solidFill>
                  <a:srgbClr val="20124D"/>
                </a:solidFill>
                <a:highlight>
                  <a:srgbClr val="EAD1DC"/>
                </a:highlight>
              </a:rPr>
              <a:t>Czy Twoje dziecko wie, jaki zawód chce wykonywać </a:t>
            </a:r>
            <a:endParaRPr sz="2000" dirty="0">
              <a:solidFill>
                <a:srgbClr val="20124D"/>
              </a:solidFill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000" dirty="0">
                <a:solidFill>
                  <a:srgbClr val="20124D"/>
                </a:solidFill>
                <a:highlight>
                  <a:srgbClr val="EAD1DC"/>
                </a:highlight>
              </a:rPr>
              <a:t>       w przyszłości ?</a:t>
            </a:r>
            <a:endParaRPr sz="2000" dirty="0">
              <a:solidFill>
                <a:srgbClr val="20124D"/>
              </a:solidFill>
              <a:highlight>
                <a:srgbClr val="EAD1DC"/>
              </a:highlight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563076"/>
            <a:ext cx="6583800" cy="300587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dirty="0">
                <a:solidFill>
                  <a:srgbClr val="4040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endParaRPr sz="1900" dirty="0">
              <a:solidFill>
                <a:srgbClr val="4040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3679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Jeśli Twoje dziecko chce już wykonywać konkretny zawód, dowiedz się, czy można się go nauczyć w technikum lub szkole branżowej. Jeśli tak, to właśnie taką szkołę wybierzcie.</a:t>
            </a:r>
            <a:endParaRPr sz="3679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26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726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pl" sz="3409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pl" sz="3478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eśli przyszła praca wymaga skończenia specjalistycznych studiów (np. lekarz, psycholog) –</a:t>
            </a:r>
            <a:r>
              <a:rPr lang="pl" sz="3478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3478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zdecydujcie się na liceum ogólnokształcące. Tam uczeń skupi się na nauce przedmiotów, które będą najpotrzebniejsze w danym zawodzie</a:t>
            </a:r>
            <a:r>
              <a:rPr lang="pl" sz="2868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3468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900" dirty="0">
              <a:solidFill>
                <a:srgbClr val="4040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275" y="2088825"/>
            <a:ext cx="2009024" cy="22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7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0">
                <a:solidFill>
                  <a:srgbClr val="404040"/>
                </a:solidFill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Przyjrzyj się, jakie</a:t>
            </a:r>
            <a:r>
              <a:rPr lang="pl" sz="2800">
                <a:solidFill>
                  <a:srgbClr val="404040"/>
                </a:solidFill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 zainteresowania</a:t>
            </a:r>
            <a:r>
              <a:rPr lang="pl" sz="3544">
                <a:solidFill>
                  <a:srgbClr val="404040"/>
                </a:solidFill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l" sz="2044" b="0">
                <a:solidFill>
                  <a:srgbClr val="404040"/>
                </a:solidFill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ma Twoje dziecko.</a:t>
            </a:r>
            <a:endParaRPr sz="4044">
              <a:highlight>
                <a:srgbClr val="00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2726550" y="1417800"/>
            <a:ext cx="6105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Jeśli dziecko interesuje się logistyką, programowaniem czy turystyką, wybierzcie odpowiednie technikum.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Gdy uczeń interesuje się mechaniką samochodową lub kulinariami, zastanówcie się, czy może wybrać szkołę branżową. 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75" y="2986225"/>
            <a:ext cx="2055672" cy="150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675" y="1158525"/>
            <a:ext cx="2055676" cy="12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68025" y="422649"/>
            <a:ext cx="4822990" cy="45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       </a:t>
            </a:r>
            <a:r>
              <a:rPr lang="pl" sz="2977" dirty="0">
                <a:solidFill>
                  <a:srgbClr val="000000"/>
                </a:solidFill>
              </a:rPr>
              <a:t> </a:t>
            </a:r>
            <a:r>
              <a:rPr lang="pl" sz="2977" dirty="0" smtClean="0">
                <a:solidFill>
                  <a:srgbClr val="000000"/>
                </a:solidFill>
              </a:rPr>
              <a:t>      </a:t>
            </a:r>
            <a:r>
              <a:rPr lang="pl" sz="2700" dirty="0" smtClean="0">
                <a:solidFill>
                  <a:srgbClr val="000000"/>
                </a:solidFill>
              </a:rPr>
              <a:t>Temperament</a:t>
            </a:r>
            <a:r>
              <a:rPr lang="pl" sz="2977" dirty="0" smtClean="0">
                <a:solidFill>
                  <a:srgbClr val="000000"/>
                </a:solidFill>
              </a:rPr>
              <a:t> </a:t>
            </a:r>
            <a:endParaRPr sz="2977" dirty="0">
              <a:solidFill>
                <a:srgbClr val="000000"/>
              </a:solidFill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6552178" cy="3856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 dirty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           </a:t>
            </a:r>
            <a:endParaRPr lang="pl" sz="1000" dirty="0" smtClean="0">
              <a:solidFill>
                <a:srgbClr val="2F2F2F"/>
              </a:solidFill>
              <a:highlight>
                <a:srgbClr val="DDFFB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 smtClean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1200" b="1" dirty="0" smtClean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            Ludzie </a:t>
            </a:r>
            <a:r>
              <a:rPr lang="pl" sz="1200" b="1" dirty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różnią się między sobą – jedni są zdolni do długotrwałej, jednostajnej pracy, inni szybko się niecierpliwią, zniechęcają.</a:t>
            </a:r>
            <a:endParaRPr sz="1200" b="1" dirty="0">
              <a:solidFill>
                <a:srgbClr val="2F2F2F"/>
              </a:solidFill>
              <a:highlight>
                <a:srgbClr val="DDFFB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 dirty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        Dziecku ruchliwemu nie doradzamy zawodu np. zegarmistrza , montera, kreślarza, ponieważ w tego typu zawodach bardzo dobrze będą się czuły osoby spokojne, lubiące ciszę , staranne i cierpliwe.</a:t>
            </a:r>
            <a:endParaRPr sz="1200" b="1" dirty="0">
              <a:solidFill>
                <a:srgbClr val="2F2F2F"/>
              </a:solidFill>
              <a:highlight>
                <a:srgbClr val="DDFFB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 dirty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1200" b="1" dirty="0" smtClean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pl" sz="1200" b="1" dirty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Natomiast osoby o niskim stopniu ruchliwości nie powinny wybierać zawodów wymagających częstych kontaktów z ludźmi np. recepcjonista, pielęgniarka czy nauczyciel. </a:t>
            </a:r>
            <a:endParaRPr sz="1200" b="1" dirty="0">
              <a:solidFill>
                <a:srgbClr val="2F2F2F"/>
              </a:solidFill>
              <a:highlight>
                <a:srgbClr val="DDFFB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 dirty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1200" b="1" dirty="0" smtClean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pl" sz="1200" b="1" dirty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Duża równowaga niezbędna jest w zawodach wymagających odpowiedzialności, częstego kontaktu z ludźmi np. lekarz, nauczyciel, sprzedawca.</a:t>
            </a:r>
            <a:endParaRPr sz="1200" b="1" dirty="0">
              <a:solidFill>
                <a:srgbClr val="2F2F2F"/>
              </a:solidFill>
              <a:highlight>
                <a:srgbClr val="DDFFB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200" b="1" dirty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pl" sz="1200" b="1" dirty="0" smtClean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1200" b="1" dirty="0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Silny temperament przyda się w zawodach mechanicznych, budowlanych, pedagogicznych, medycznych.</a:t>
            </a:r>
            <a:endParaRPr sz="1200" b="1" dirty="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5350" y="1372775"/>
            <a:ext cx="799911" cy="7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065107" y="1237450"/>
            <a:ext cx="719014" cy="113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9800" y="2456900"/>
            <a:ext cx="918825" cy="1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6">
            <a:alphaModFix/>
          </a:blip>
          <a:srcRect b="11229"/>
          <a:stretch/>
        </p:blipFill>
        <p:spPr>
          <a:xfrm>
            <a:off x="6994768" y="2903700"/>
            <a:ext cx="990582" cy="112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                                  Charakter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275850" y="1417800"/>
            <a:ext cx="5556300" cy="3150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 b="1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pl" sz="1200" b="1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       Zwróć uwagę, jaki ma stosunek Twoje dziecko do samego siebie, do pracy, do przedmiotów i do ludzi.</a:t>
            </a:r>
            <a:endParaRPr sz="1200" b="1">
              <a:solidFill>
                <a:srgbClr val="2F2F2F"/>
              </a:solidFill>
              <a:highlight>
                <a:srgbClr val="DDFFB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b="1">
              <a:solidFill>
                <a:srgbClr val="2F2F2F"/>
              </a:solidFill>
              <a:highlight>
                <a:srgbClr val="DDFFB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           Charakter przejawia się  w  zachowaniu, postępowaniu i emocjach.</a:t>
            </a:r>
            <a:endParaRPr sz="1200" b="1">
              <a:solidFill>
                <a:srgbClr val="2F2F2F"/>
              </a:solidFill>
              <a:highlight>
                <a:srgbClr val="DDFFB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b="1">
              <a:solidFill>
                <a:srgbClr val="2F2F2F"/>
              </a:solidFill>
              <a:highlight>
                <a:srgbClr val="DDFFB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          Cechy charakteru jednocześnie różnicują ludzi; cechy charakteru, usposobienia mogą być pozytywne oraz negatywne.</a:t>
            </a:r>
            <a:endParaRPr sz="1200" b="1">
              <a:solidFill>
                <a:srgbClr val="2F2F2F"/>
              </a:solidFill>
              <a:highlight>
                <a:srgbClr val="DDFFB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b="1">
              <a:solidFill>
                <a:srgbClr val="2F2F2F"/>
              </a:solidFill>
              <a:highlight>
                <a:srgbClr val="DDFFB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200" b="1">
                <a:solidFill>
                  <a:srgbClr val="2F2F2F"/>
                </a:solidFill>
                <a:highlight>
                  <a:srgbClr val="DDFFB9"/>
                </a:highlight>
                <a:latin typeface="Arial"/>
                <a:ea typeface="Arial"/>
                <a:cs typeface="Arial"/>
                <a:sym typeface="Arial"/>
              </a:rPr>
              <a:t>           Dobre cechy charakteru są pożądane do wykonywania każdego zawodu, a w niektórych zawodach są bezwzględnie konieczne.</a:t>
            </a:r>
            <a:endParaRPr sz="1500" b="1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550" y="2302100"/>
            <a:ext cx="1235849" cy="17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375" y="2571750"/>
            <a:ext cx="1195900" cy="17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00" y="628125"/>
            <a:ext cx="2036794" cy="134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50" dirty="0">
                <a:solidFill>
                  <a:srgbClr val="000000"/>
                </a:solidFill>
              </a:rPr>
              <a:t>Kiedy dziecko nie wie, jaki  zawód wybrać, możecie:</a:t>
            </a:r>
            <a:endParaRPr sz="265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" sz="2000" dirty="0" smtClean="0"/>
              <a:t>zgłosić </a:t>
            </a:r>
            <a:r>
              <a:rPr lang="pl" sz="2000" dirty="0"/>
              <a:t>się po poradę do szkolnego pedagoga, doradcy zawodowego;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" sz="2000" dirty="0" smtClean="0"/>
              <a:t>skonsultować </a:t>
            </a:r>
            <a:r>
              <a:rPr lang="pl" sz="2000" dirty="0"/>
              <a:t>się z doradcą zawodowym w poradni psychologiczno-pedagogicznej;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" sz="2000" dirty="0" smtClean="0"/>
              <a:t>zajrzeć </a:t>
            </a:r>
            <a:r>
              <a:rPr lang="pl" sz="2000" dirty="0"/>
              <a:t>na stronę internetową: mapakarier.org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" sz="2000" dirty="0" smtClean="0"/>
              <a:t> </a:t>
            </a:r>
            <a:r>
              <a:rPr lang="pl" sz="2000" dirty="0"/>
              <a:t>obejrzeć filmy o zawodach na YOUTUBE;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" sz="2000" dirty="0" smtClean="0"/>
              <a:t> </a:t>
            </a:r>
            <a:r>
              <a:rPr lang="pl" sz="2000" dirty="0"/>
              <a:t>poradzić się wspólnie innych członków rodziny.</a:t>
            </a:r>
            <a:endParaRPr sz="2000" dirty="0"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 rot="10800000" flipH="1">
            <a:off x="311700" y="259725"/>
            <a:ext cx="8557200" cy="8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rgbClr val="000000"/>
              </a:solidFill>
              <a:highlight>
                <a:srgbClr val="FF0000"/>
              </a:highlight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092" y="2977662"/>
            <a:ext cx="1649046" cy="1570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480">
                <a:solidFill>
                  <a:srgbClr val="000000"/>
                </a:solidFill>
                <a:highlight>
                  <a:srgbClr val="FFE599"/>
                </a:highlight>
              </a:rPr>
              <a:t>Samodzielna decyzja - przyszłość dziecka w jego rękach</a:t>
            </a:r>
            <a:endParaRPr sz="2480">
              <a:solidFill>
                <a:srgbClr val="000000"/>
              </a:solidFill>
              <a:highlight>
                <a:srgbClr val="FFE599"/>
              </a:highlight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54012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dirty="0" smtClean="0">
                <a:solidFill>
                  <a:srgbClr val="FFFFFF"/>
                </a:solidFill>
                <a:highlight>
                  <a:srgbClr val="20124D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pl" sz="1500" dirty="0">
                <a:solidFill>
                  <a:srgbClr val="FFFFFF"/>
                </a:solidFill>
                <a:highlight>
                  <a:srgbClr val="20124D"/>
                </a:highlight>
                <a:latin typeface="Arial"/>
                <a:ea typeface="Arial"/>
                <a:cs typeface="Arial"/>
                <a:sym typeface="Arial"/>
              </a:rPr>
              <a:t>Młodzi ludzie zazwyczaj radzą się rodziców, znajomych, bo wybór kierunku studiów czy ścieżki zawodowej nie jest prosty. </a:t>
            </a:r>
            <a:endParaRPr sz="1500" dirty="0">
              <a:solidFill>
                <a:srgbClr val="FFFFFF"/>
              </a:solidFill>
              <a:highlight>
                <a:srgbClr val="20124D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 dirty="0" smtClean="0">
                <a:solidFill>
                  <a:srgbClr val="FFFFFF"/>
                </a:solidFill>
                <a:highlight>
                  <a:srgbClr val="20124D"/>
                </a:highlight>
                <a:latin typeface="Arial"/>
                <a:ea typeface="Arial"/>
                <a:cs typeface="Arial"/>
                <a:sym typeface="Arial"/>
              </a:rPr>
              <a:t>      Tu </a:t>
            </a:r>
            <a:r>
              <a:rPr lang="pl" sz="1500" dirty="0">
                <a:solidFill>
                  <a:srgbClr val="FFFFFF"/>
                </a:solidFill>
                <a:highlight>
                  <a:srgbClr val="20124D"/>
                </a:highlight>
                <a:latin typeface="Arial"/>
                <a:ea typeface="Arial"/>
                <a:cs typeface="Arial"/>
                <a:sym typeface="Arial"/>
              </a:rPr>
              <a:t>rola rodziców polega przede wszystkim na tym, by nie narzuć swojego zdania, a słuchać tego, co młody człowiek ma do powiedzenia i pozwolili mu przejąć odpowiedzialność za swoje życie.</a:t>
            </a:r>
            <a:endParaRPr sz="1500" dirty="0">
              <a:solidFill>
                <a:srgbClr val="FFFFFF"/>
              </a:solidFill>
              <a:highlight>
                <a:srgbClr val="20124D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500" dirty="0">
                <a:solidFill>
                  <a:srgbClr val="FFFFFF"/>
                </a:solidFill>
                <a:highlight>
                  <a:srgbClr val="20124D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1500" dirty="0" smtClean="0">
                <a:solidFill>
                  <a:srgbClr val="FFFFFF"/>
                </a:solidFill>
                <a:highlight>
                  <a:srgbClr val="20124D"/>
                </a:highlight>
                <a:latin typeface="Arial"/>
                <a:ea typeface="Arial"/>
                <a:cs typeface="Arial"/>
                <a:sym typeface="Arial"/>
              </a:rPr>
              <a:t>      To </a:t>
            </a:r>
            <a:r>
              <a:rPr lang="pl" sz="1500" dirty="0">
                <a:solidFill>
                  <a:srgbClr val="FFFFFF"/>
                </a:solidFill>
                <a:highlight>
                  <a:srgbClr val="20124D"/>
                </a:highlight>
                <a:latin typeface="Arial"/>
                <a:ea typeface="Arial"/>
                <a:cs typeface="Arial"/>
                <a:sym typeface="Arial"/>
              </a:rPr>
              <a:t>w końcu młody człowiek będzie potem żył ze swoją decyzją, nie jego rodzice.</a:t>
            </a:r>
            <a:endParaRPr sz="1500" dirty="0">
              <a:solidFill>
                <a:srgbClr val="FFFFFF"/>
              </a:solidFill>
              <a:highlight>
                <a:srgbClr val="20124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9975" y="1957525"/>
            <a:ext cx="2621650" cy="20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</a:t>
            </a:r>
            <a:r>
              <a:rPr lang="pl">
                <a:solidFill>
                  <a:srgbClr val="000000"/>
                </a:solidFill>
              </a:rPr>
              <a:t> Ten wybór nie musi być ostateczny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W obecnych czasach trzeba się nieustannie dokształcać, zmieniać kwalifikacje.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/>
              <a:t>Trzeba dostosowywać się do potrzeb rynkowych zmieniając zawód, ale i miejsca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/>
              <a:t>zamieszkania.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/>
              <a:t>Najpewniejsza rzecz w życiu </a:t>
            </a:r>
            <a:r>
              <a:rPr lang="pl" dirty="0" smtClean="0"/>
              <a:t>Waszego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dirty="0"/>
              <a:t>dziecka to ciągłe zmiany. </a:t>
            </a:r>
            <a:endParaRPr dirty="0"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475" y="2639725"/>
            <a:ext cx="4204675" cy="23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696</Words>
  <Application>Microsoft Office PowerPoint</Application>
  <PresentationFormat>Pokaz na ekranie (16:9)</PresentationFormat>
  <Paragraphs>78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Lato</vt:lpstr>
      <vt:lpstr>Playfair Display</vt:lpstr>
      <vt:lpstr>Wingdings</vt:lpstr>
      <vt:lpstr>Blue &amp; Gold</vt:lpstr>
      <vt:lpstr>          Jak pomóc dziecku wybrać zawód i szkołę średnią ?</vt:lpstr>
      <vt:lpstr>         Do jakiej szkoły może iść Państwa dziecko po VIII klasie ? </vt:lpstr>
      <vt:lpstr>Czy macie już określone plany na przyszłość ? Czy Twoje dziecko wie, jaki zawód chce wykonywać         w przyszłości ?</vt:lpstr>
      <vt:lpstr>Przyjrzyj się, jakie zainteresowania ma Twoje dziecko.</vt:lpstr>
      <vt:lpstr>              Temperament </vt:lpstr>
      <vt:lpstr>                                  Charakter</vt:lpstr>
      <vt:lpstr>Kiedy dziecko nie wie, jaki  zawód wybrać, możecie:  zgłosić się po poradę do szkolnego pedagoga, doradcy zawodowego;  skonsultować się z doradcą zawodowym w poradni psychologiczno-pedagogicznej;  zajrzeć na stronę internetową: mapakarier.org   obejrzeć filmy o zawodach na YOUTUBE;   poradzić się wspólnie innych członków rodziny.</vt:lpstr>
      <vt:lpstr>Samodzielna decyzja - przyszłość dziecka w jego rękach</vt:lpstr>
      <vt:lpstr>       Ten wybór nie musi być ostateczny</vt:lpstr>
      <vt:lpstr>Linki do artykułów i filmów, które mogą pomóc w podjęciu decyzji</vt:lpstr>
      <vt:lpstr>                 Poradnia Psychologiczno-Pedagogiczna                                   w Mrągowie</vt:lpstr>
      <vt:lpstr>                         Dziękuję za uwagę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pomóc dziecku wybrać zawód i szkołę średnią ?</dc:title>
  <dc:creator>Ewa</dc:creator>
  <cp:lastModifiedBy>Ewa</cp:lastModifiedBy>
  <cp:revision>5</cp:revision>
  <dcterms:modified xsi:type="dcterms:W3CDTF">2021-04-23T09:14:48Z</dcterms:modified>
</cp:coreProperties>
</file>