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5143500" cx="9144000"/>
  <p:notesSz cx="6858000" cy="9144000"/>
  <p:embeddedFontLst>
    <p:embeddedFont>
      <p:font typeface="Amatic SC"/>
      <p:regular r:id="rId12"/>
      <p:bold r:id="rId13"/>
    </p:embeddedFont>
    <p:embeddedFont>
      <p:font typeface="Source Code Pro"/>
      <p:regular r:id="rId14"/>
      <p:bold r:id="rId15"/>
      <p:italic r:id="rId16"/>
      <p:boldItalic r:id="rId17"/>
    </p:embeddedFont>
    <p:embeddedFont>
      <p:font typeface="EB Garamond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EBGaramond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font" Target="fonts/EBGaramond-boldItalic.fntdata"/><Relationship Id="rId13" Type="http://schemas.openxmlformats.org/officeDocument/2006/relationships/font" Target="fonts/AmaticSC-bold.fntdata"/><Relationship Id="rId12" Type="http://schemas.openxmlformats.org/officeDocument/2006/relationships/font" Target="fonts/AmaticSC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SourceCodePro-bold.fntdata"/><Relationship Id="rId14" Type="http://schemas.openxmlformats.org/officeDocument/2006/relationships/font" Target="fonts/SourceCodePro-regular.fntdata"/><Relationship Id="rId17" Type="http://schemas.openxmlformats.org/officeDocument/2006/relationships/font" Target="fonts/SourceCodePro-boldItalic.fntdata"/><Relationship Id="rId16" Type="http://schemas.openxmlformats.org/officeDocument/2006/relationships/font" Target="fonts/SourceCodePro-italic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EBGaramond-bold.fntdata"/><Relationship Id="rId6" Type="http://schemas.openxmlformats.org/officeDocument/2006/relationships/slide" Target="slides/slide1.xml"/><Relationship Id="rId18" Type="http://schemas.openxmlformats.org/officeDocument/2006/relationships/font" Target="fonts/EBGaramond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359e200211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359e200211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359e200211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359e200211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36329a3963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36329a3963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359e200211_0_2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359e200211_0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2027ed724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2027ed724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4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beach-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14.png"/><Relationship Id="rId5" Type="http://schemas.openxmlformats.org/officeDocument/2006/relationships/image" Target="../media/image10.png"/><Relationship Id="rId6" Type="http://schemas.openxmlformats.org/officeDocument/2006/relationships/image" Target="../media/image1.png"/><Relationship Id="rId7" Type="http://schemas.openxmlformats.org/officeDocument/2006/relationships/image" Target="../media/image4.png"/><Relationship Id="rId8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Relationship Id="rId4" Type="http://schemas.openxmlformats.org/officeDocument/2006/relationships/image" Target="../media/image12.jpg"/><Relationship Id="rId5" Type="http://schemas.openxmlformats.org/officeDocument/2006/relationships/image" Target="../media/image5.jpg"/><Relationship Id="rId6" Type="http://schemas.openxmlformats.org/officeDocument/2006/relationships/image" Target="../media/image7.jpg"/><Relationship Id="rId7" Type="http://schemas.openxmlformats.org/officeDocument/2006/relationships/image" Target="../media/image1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6.jpg"/><Relationship Id="rId5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Relationship Id="rId4" Type="http://schemas.openxmlformats.org/officeDocument/2006/relationships/image" Target="../media/image16.png"/><Relationship Id="rId5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5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BFFEE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ctrTitle"/>
          </p:nvPr>
        </p:nvSpPr>
        <p:spPr>
          <a:xfrm>
            <a:off x="351888" y="161925"/>
            <a:ext cx="8520600" cy="74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i="1" lang="pl" sz="4580"/>
              <a:t>Z pamiętników uczestników</a:t>
            </a:r>
            <a:r>
              <a:rPr i="1" lang="pl" sz="4580"/>
              <a:t>!</a:t>
            </a:r>
            <a:endParaRPr i="1" sz="4580"/>
          </a:p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311700" y="974425"/>
            <a:ext cx="8520600" cy="169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Wymiana uczniowska w ramach projektu Erasmus+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“Jeśli szkodzisz środowisku, szkodzisz sobie”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28.05.2022- 03.06.2022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ial"/>
                <a:ea typeface="Arial"/>
                <a:cs typeface="Arial"/>
                <a:sym typeface="Arial"/>
              </a:rPr>
              <a:t>Castellon, Hiszpania.</a:t>
            </a:r>
            <a:r>
              <a:rPr lang="pl"/>
              <a:t> </a:t>
            </a:r>
            <a:endParaRPr/>
          </a:p>
        </p:txBody>
      </p:sp>
      <p:sp>
        <p:nvSpPr>
          <p:cNvPr id="58" name="Google Shape;58;p13"/>
          <p:cNvSpPr txBox="1"/>
          <p:nvPr/>
        </p:nvSpPr>
        <p:spPr>
          <a:xfrm>
            <a:off x="703475" y="2453100"/>
            <a:ext cx="8068500" cy="94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475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8000">
                <a:solidFill>
                  <a:srgbClr val="212121"/>
                </a:solidFill>
                <a:latin typeface="Amatic SC"/>
                <a:ea typeface="Amatic SC"/>
                <a:cs typeface="Amatic SC"/>
                <a:sym typeface="Amatic SC"/>
              </a:rPr>
              <a:t>If you harm the environment, you will be harmed.</a:t>
            </a:r>
            <a:endParaRPr b="1" sz="8000">
              <a:solidFill>
                <a:srgbClr val="21212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2987" y="3184763"/>
            <a:ext cx="3498375" cy="999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375" y="4276057"/>
            <a:ext cx="1343002" cy="895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14413" y="4313725"/>
            <a:ext cx="1258822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84263" y="4276050"/>
            <a:ext cx="1343002" cy="89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36789" y="4276134"/>
            <a:ext cx="1342999" cy="895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89325" y="4304100"/>
            <a:ext cx="1343002" cy="839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3F1E4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/>
          <p:nvPr>
            <p:ph type="title"/>
          </p:nvPr>
        </p:nvSpPr>
        <p:spPr>
          <a:xfrm>
            <a:off x="311700" y="239875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Mateusz i wiktor</a:t>
            </a:r>
            <a:endParaRPr/>
          </a:p>
        </p:txBody>
      </p:sp>
      <p:sp>
        <p:nvSpPr>
          <p:cNvPr id="70" name="Google Shape;70;p14"/>
          <p:cNvSpPr txBox="1"/>
          <p:nvPr>
            <p:ph idx="1" type="body"/>
          </p:nvPr>
        </p:nvSpPr>
        <p:spPr>
          <a:xfrm rot="603048">
            <a:off x="311620" y="1228726"/>
            <a:ext cx="3673475" cy="1286968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❏"/>
            </a:pPr>
            <a:r>
              <a:rPr lang="pl"/>
              <a:t>niesamowite doświadczenia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4"/>
          <p:cNvSpPr txBox="1"/>
          <p:nvPr/>
        </p:nvSpPr>
        <p:spPr>
          <a:xfrm rot="-228301">
            <a:off x="3129281" y="726142"/>
            <a:ext cx="3155456" cy="46181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❏"/>
            </a:pPr>
            <a:r>
              <a:rPr lang="pl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nowe znajomości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72" name="Google Shape;72;p14"/>
          <p:cNvSpPr txBox="1"/>
          <p:nvPr/>
        </p:nvSpPr>
        <p:spPr>
          <a:xfrm rot="-724808">
            <a:off x="5912865" y="321446"/>
            <a:ext cx="3120705" cy="4617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❏"/>
            </a:pPr>
            <a:r>
              <a:rPr lang="pl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praca i odpoczynek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73" name="Google Shape;7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258" y="1557505"/>
            <a:ext cx="1810644" cy="2414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71726" y="2984350"/>
            <a:ext cx="2878858" cy="215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2961" y="945600"/>
            <a:ext cx="3104364" cy="174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13350" y="3494574"/>
            <a:ext cx="2933975" cy="164892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4"/>
          <p:cNvSpPr txBox="1"/>
          <p:nvPr/>
        </p:nvSpPr>
        <p:spPr>
          <a:xfrm>
            <a:off x="276625" y="4339550"/>
            <a:ext cx="1391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Source Code Pro"/>
                <a:ea typeface="Source Code Pro"/>
                <a:cs typeface="Source Code Pro"/>
                <a:sym typeface="Source Code Pro"/>
              </a:rPr>
              <a:t>szlifowanie języka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78" name="Google Shape;78;p14"/>
          <p:cNvSpPr txBox="1"/>
          <p:nvPr/>
        </p:nvSpPr>
        <p:spPr>
          <a:xfrm>
            <a:off x="2627950" y="2074700"/>
            <a:ext cx="1391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Source Code Pro"/>
                <a:ea typeface="Source Code Pro"/>
                <a:cs typeface="Source Code Pro"/>
                <a:sym typeface="Source Code Pro"/>
              </a:rPr>
              <a:t>edukacja ekologiczna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79" name="Google Shape;79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00600" y="1459262"/>
            <a:ext cx="1810652" cy="1357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BFFEE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pATRYCJA</a:t>
            </a:r>
            <a:endParaRPr/>
          </a:p>
        </p:txBody>
      </p:sp>
      <p:sp>
        <p:nvSpPr>
          <p:cNvPr id="85" name="Google Shape;85;p15"/>
          <p:cNvSpPr txBox="1"/>
          <p:nvPr>
            <p:ph idx="1" type="body"/>
          </p:nvPr>
        </p:nvSpPr>
        <p:spPr>
          <a:xfrm>
            <a:off x="90325" y="953800"/>
            <a:ext cx="8921400" cy="435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3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4252">
                <a:solidFill>
                  <a:schemeClr val="accent1"/>
                </a:solidFill>
              </a:rPr>
              <a:t>Na początku wyjazdu z Erasmus+ opowiedzieliśmy uczniom szkoły Colegio La Magdalena o naszym kraju, mieście, szkole oraz jak dbamy o planetę. Odwiedziliśmy również miejski ogródek warzywny, którym (w ramach eko lekcji) zajmują się czterolatki. Na koniec dnia zwiedziliśmy starą część miasta Castellon i katedrę, gdzie jedna z uczennic z Czech zagrała na organach. W późniejszych dniach:</a:t>
            </a:r>
            <a:endParaRPr sz="4252">
              <a:solidFill>
                <a:schemeClr val="accent1"/>
              </a:solidFill>
            </a:endParaRPr>
          </a:p>
          <a:p>
            <a:pPr indent="-316369" lvl="0" marL="457200" rtl="0" algn="l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Char char="●"/>
            </a:pPr>
            <a:r>
              <a:rPr lang="pl" sz="4252">
                <a:solidFill>
                  <a:schemeClr val="accent1"/>
                </a:solidFill>
              </a:rPr>
              <a:t>chodziliśmy po górach, serfowaliśmy,</a:t>
            </a:r>
            <a:endParaRPr sz="4252">
              <a:solidFill>
                <a:schemeClr val="accent1"/>
              </a:solidFill>
            </a:endParaRPr>
          </a:p>
          <a:p>
            <a:pPr indent="-316369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Char char="●"/>
            </a:pPr>
            <a:r>
              <a:rPr lang="pl" sz="4252">
                <a:solidFill>
                  <a:schemeClr val="accent1"/>
                </a:solidFill>
              </a:rPr>
              <a:t>pływaliśmy w morzu oraz basenie,</a:t>
            </a:r>
            <a:endParaRPr sz="4252">
              <a:solidFill>
                <a:schemeClr val="accent1"/>
              </a:solidFill>
            </a:endParaRPr>
          </a:p>
          <a:p>
            <a:pPr indent="-316369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Char char="●"/>
            </a:pPr>
            <a:r>
              <a:rPr lang="pl" sz="4252">
                <a:solidFill>
                  <a:schemeClr val="accent1"/>
                </a:solidFill>
              </a:rPr>
              <a:t>zwiedzaliśmy Walencję,</a:t>
            </a:r>
            <a:endParaRPr sz="4252">
              <a:solidFill>
                <a:schemeClr val="accent1"/>
              </a:solidFill>
            </a:endParaRPr>
          </a:p>
          <a:p>
            <a:pPr indent="-316369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Char char="●"/>
            </a:pPr>
            <a:r>
              <a:rPr lang="pl" sz="4252">
                <a:solidFill>
                  <a:schemeClr val="accent1"/>
                </a:solidFill>
              </a:rPr>
              <a:t>budowaliśmy konstrukcje pokazujących żywot ubrań z klocków lego,</a:t>
            </a:r>
            <a:endParaRPr sz="4252">
              <a:solidFill>
                <a:schemeClr val="accent1"/>
              </a:solidFill>
            </a:endParaRPr>
          </a:p>
          <a:p>
            <a:pPr indent="-316369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Char char="●"/>
            </a:pPr>
            <a:r>
              <a:rPr lang="pl" sz="4252">
                <a:solidFill>
                  <a:schemeClr val="accent1"/>
                </a:solidFill>
              </a:rPr>
              <a:t>szukaliśmy na plaży mikroplastiku,</a:t>
            </a:r>
            <a:endParaRPr sz="4252">
              <a:solidFill>
                <a:schemeClr val="accent1"/>
              </a:solidFill>
            </a:endParaRPr>
          </a:p>
          <a:p>
            <a:pPr indent="-316369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Char char="●"/>
            </a:pPr>
            <a:r>
              <a:rPr lang="pl" sz="4252">
                <a:solidFill>
                  <a:schemeClr val="accent1"/>
                </a:solidFill>
              </a:rPr>
              <a:t>zwiedziliśmy centrum recyklingu w okolicach Walencji, w którym zobaczyliśmy proces segregacji śmieci oraz dowiedzieliśmy się, że sortownia codziennie przyjmuje 350 ton odpadków z okolicznych wiosek.</a:t>
            </a:r>
            <a:endParaRPr sz="4252">
              <a:solidFill>
                <a:schemeClr val="accent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4252">
                <a:solidFill>
                  <a:schemeClr val="accent1"/>
                </a:solidFill>
              </a:rPr>
              <a:t>Dzięki tym aktywnością wzbogaciliśmy swoją wiedzę o recyklingu i ekologii, zwiedziliśmy nowe miejsca, dzięki czemu poznaliśmy kulturę panującą w Hiszpanii oraz nauczyliśmy się nowych rzeczy. </a:t>
            </a:r>
            <a:endParaRPr sz="4252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BFFEE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pATRYCJA</a:t>
            </a:r>
            <a:endParaRPr/>
          </a:p>
        </p:txBody>
      </p:sp>
      <p:sp>
        <p:nvSpPr>
          <p:cNvPr id="91" name="Google Shape;91;p16"/>
          <p:cNvSpPr txBox="1"/>
          <p:nvPr>
            <p:ph idx="1" type="body"/>
          </p:nvPr>
        </p:nvSpPr>
        <p:spPr>
          <a:xfrm>
            <a:off x="79300" y="997400"/>
            <a:ext cx="8910300" cy="168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pl">
                <a:solidFill>
                  <a:schemeClr val="accent1"/>
                </a:solidFill>
              </a:rPr>
              <a:t>W czasie wolnym poznawaliśmy się z uczniami z innych krajów. Graliśmy z nimi w bilarda, tańczyliśmy, nawet nauczyliśmy ich jak się tańczy ,,Belgijkę", kąpaliśmy się w basenie i morzu, czy po prostu rozmawialiśmy. W ostatni dzień wyjazdu ułożyliśmy napis ,,Pokój” na plaży, w języku rumuńskim, czeskim, tureckim, hiszpańskim i polskim.  Dzięki temu wyjazdowi przetestowaliśmy i wzbogaciliśmy swój język angielski oraz poznaliśmy kulturę, która jest w innych krajach.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92" name="Google Shape;9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4" y="2571750"/>
            <a:ext cx="192665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9941" y="2571762"/>
            <a:ext cx="3429007" cy="257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05650" y="2573196"/>
            <a:ext cx="1926651" cy="2568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AF8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oLA</a:t>
            </a:r>
            <a:endParaRPr/>
          </a:p>
        </p:txBody>
      </p:sp>
      <p:sp>
        <p:nvSpPr>
          <p:cNvPr id="100" name="Google Shape;100;p17"/>
          <p:cNvSpPr txBox="1"/>
          <p:nvPr>
            <p:ph idx="1" type="body"/>
          </p:nvPr>
        </p:nvSpPr>
        <p:spPr>
          <a:xfrm>
            <a:off x="114588" y="899705"/>
            <a:ext cx="3824100" cy="26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700">
                <a:solidFill>
                  <a:srgbClr val="212121"/>
                </a:solidFill>
                <a:latin typeface="EB Garamond"/>
                <a:ea typeface="EB Garamond"/>
                <a:cs typeface="EB Garamond"/>
                <a:sym typeface="EB Garamond"/>
              </a:rPr>
              <a:t>Przełamanie bariery językowej, nowe znajomości i nowe informacje dotyczące ratowania naszej planety to nie jedyne przeżycia które wyniosłam z Erasmusa. Wiele działań, które łączyły wszystkich z różnych krajów miały na celu pokazanie nam jak bardzo ekologia jest ważna.</a:t>
            </a:r>
            <a:r>
              <a:rPr b="1" lang="pl" sz="1700">
                <a:solidFill>
                  <a:srgbClr val="212121"/>
                </a:solidFill>
                <a:highlight>
                  <a:schemeClr val="lt1"/>
                </a:highlight>
                <a:latin typeface="EB Garamond"/>
                <a:ea typeface="EB Garamond"/>
                <a:cs typeface="EB Garamond"/>
                <a:sym typeface="EB Garamond"/>
              </a:rPr>
              <a:t> </a:t>
            </a:r>
            <a:endParaRPr b="1" sz="1700">
              <a:solidFill>
                <a:srgbClr val="212121"/>
              </a:solidFill>
              <a:highlight>
                <a:schemeClr val="lt1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>
              <a:solidFill>
                <a:srgbClr val="212121"/>
              </a:solidFill>
              <a:highlight>
                <a:schemeClr val="lt1"/>
              </a:highlight>
            </a:endParaRPr>
          </a:p>
        </p:txBody>
      </p:sp>
      <p:sp>
        <p:nvSpPr>
          <p:cNvPr id="101" name="Google Shape;101;p17"/>
          <p:cNvSpPr txBox="1"/>
          <p:nvPr/>
        </p:nvSpPr>
        <p:spPr>
          <a:xfrm>
            <a:off x="4664950" y="3127200"/>
            <a:ext cx="4299900" cy="20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700">
                <a:solidFill>
                  <a:srgbClr val="212121"/>
                </a:solidFill>
                <a:latin typeface="EB Garamond"/>
                <a:ea typeface="EB Garamond"/>
                <a:cs typeface="EB Garamond"/>
                <a:sym typeface="EB Garamond"/>
              </a:rPr>
              <a:t>Inne kraje mają różne sposoby na dbanie o naszą planetę, a w szczególności podobały mi się śmietniki za które można dostać nagrodę. Wrzucenie śmieci do odpowiedniego śmietnika i zrobienie zdjęcia dawało nam możliwość zdobycia punktów i odbieranie nagród, takich jak np. Rower.</a:t>
            </a:r>
            <a:endParaRPr b="1" sz="1700">
              <a:solidFill>
                <a:srgbClr val="21212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02" name="Google Shape;10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2576" y="3127200"/>
            <a:ext cx="2602276" cy="195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4950" y="173800"/>
            <a:ext cx="3904174" cy="2901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599" y="3127200"/>
            <a:ext cx="1463793" cy="1951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AF8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/>
          <p:nvPr>
            <p:ph type="title"/>
          </p:nvPr>
        </p:nvSpPr>
        <p:spPr>
          <a:xfrm>
            <a:off x="162400" y="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OLA</a:t>
            </a:r>
            <a:endParaRPr/>
          </a:p>
        </p:txBody>
      </p:sp>
      <p:sp>
        <p:nvSpPr>
          <p:cNvPr id="110" name="Google Shape;110;p18"/>
          <p:cNvSpPr txBox="1"/>
          <p:nvPr>
            <p:ph idx="1" type="body"/>
          </p:nvPr>
        </p:nvSpPr>
        <p:spPr>
          <a:xfrm>
            <a:off x="0" y="589775"/>
            <a:ext cx="8520600" cy="138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700">
                <a:solidFill>
                  <a:srgbClr val="212121"/>
                </a:solidFill>
                <a:latin typeface="EB Garamond"/>
                <a:ea typeface="EB Garamond"/>
                <a:cs typeface="EB Garamond"/>
                <a:sym typeface="EB Garamond"/>
              </a:rPr>
              <a:t>Oczywiście będę najbardziej pamiętać ludzi których poznałam w Hiszpanii. Minął nie pełny miesiąc od powrotu do Polski a ja nadal myślę o moich przyjaciołach z innych krajów. </a:t>
            </a:r>
            <a:endParaRPr b="1" sz="1700">
              <a:solidFill>
                <a:srgbClr val="21212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21212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400">
              <a:solidFill>
                <a:srgbClr val="21212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11" name="Google Shape;111;p18"/>
          <p:cNvSpPr txBox="1"/>
          <p:nvPr/>
        </p:nvSpPr>
        <p:spPr>
          <a:xfrm>
            <a:off x="67175" y="1284600"/>
            <a:ext cx="4299900" cy="31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600">
                <a:solidFill>
                  <a:schemeClr val="accent1"/>
                </a:solidFill>
                <a:latin typeface="EB Garamond"/>
                <a:ea typeface="EB Garamond"/>
                <a:cs typeface="EB Garamond"/>
                <a:sym typeface="EB Garamond"/>
              </a:rPr>
              <a:t>Grupa osób z Rumunii zapadła mi najbardziej w pamięci. Graliśmy razem w billarda i uczyliśmy się wzajemnie naszych języków. Również uczniowie szkoły Colegio la Magdalena byli bardzo mili dla nas. Większość z nich nadal ze mną utrzymuje kontakt i piszemy ze sobą. Grupa z Czech świetnie sobie poradziła podczas tańczenia różnych tańców, w tym ,,Belgijki’’.</a:t>
            </a:r>
            <a:r>
              <a:rPr b="1" lang="pl" sz="1350">
                <a:solidFill>
                  <a:schemeClr val="accent1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  <a:endParaRPr b="1" sz="1350">
              <a:solidFill>
                <a:schemeClr val="accen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150">
              <a:solidFill>
                <a:schemeClr val="accen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12" name="Google Shape;112;p18"/>
          <p:cNvSpPr txBox="1"/>
          <p:nvPr/>
        </p:nvSpPr>
        <p:spPr>
          <a:xfrm>
            <a:off x="10472850" y="2724800"/>
            <a:ext cx="4299900" cy="8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13" name="Google Shape;113;p18"/>
          <p:cNvSpPr txBox="1"/>
          <p:nvPr/>
        </p:nvSpPr>
        <p:spPr>
          <a:xfrm>
            <a:off x="3755000" y="3784800"/>
            <a:ext cx="5568300" cy="16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1600">
                <a:solidFill>
                  <a:schemeClr val="accent1"/>
                </a:solidFill>
                <a:latin typeface="EB Garamond"/>
                <a:ea typeface="EB Garamond"/>
                <a:cs typeface="EB Garamond"/>
                <a:sym typeface="EB Garamond"/>
              </a:rPr>
              <a:t>Codziennie pływaliśmy w basenie lub w morzu (Mieliśmy również okazję surfować!), jednak woda zbyt słona :c. Mam nadzieje że kiedyś będę mogła spotkać ludzi których spotkałam na projekcie Erasmus+, oraz zmieniać świat na lepsze</a:t>
            </a:r>
            <a:endParaRPr b="1" sz="1600">
              <a:solidFill>
                <a:schemeClr val="accent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114" name="Google Shape;11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6100" y="1284600"/>
            <a:ext cx="3333601" cy="250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175" y="3564600"/>
            <a:ext cx="2105201" cy="157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03025" y="3604275"/>
            <a:ext cx="1321326" cy="1499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