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D41F17-D915-445E-A90D-102D5A80FFB1}" type="datetimeFigureOut">
              <a:rPr lang="pl-PL" smtClean="0"/>
              <a:t>21.09.2021</a:t>
            </a:fld>
            <a:endParaRPr lang="pl-P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D616013-27C6-4F2B-A780-32F8F7134494}" type="slidenum">
              <a:rPr lang="pl-PL" smtClean="0"/>
              <a:t>‹#›</a:t>
            </a:fld>
            <a:endParaRPr lang="pl-PL"/>
          </a:p>
        </p:txBody>
      </p:sp>
    </p:spTree>
    <p:extLst>
      <p:ext uri="{BB962C8B-B14F-4D97-AF65-F5344CB8AC3E}">
        <p14:creationId xmlns:p14="http://schemas.microsoft.com/office/powerpoint/2010/main" val="323148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D41F17-D915-445E-A90D-102D5A80FFB1}" type="datetimeFigureOut">
              <a:rPr lang="pl-PL" smtClean="0"/>
              <a:t>21.09.2021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139542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D41F17-D915-445E-A90D-102D5A80FFB1}" type="datetimeFigureOut">
              <a:rPr lang="pl-PL" smtClean="0"/>
              <a:t>21.09.2021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157286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D41F17-D915-445E-A90D-102D5A80FFB1}" type="datetimeFigureOut">
              <a:rPr lang="pl-PL" smtClean="0"/>
              <a:t>21.09.2021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92549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D41F17-D915-445E-A90D-102D5A80FFB1}" type="datetimeFigureOut">
              <a:rPr lang="pl-PL" smtClean="0"/>
              <a:t>21.09.2021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141950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D41F17-D915-445E-A90D-102D5A80FFB1}" type="datetimeFigureOut">
              <a:rPr lang="pl-PL" smtClean="0"/>
              <a:t>21.09.2021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310493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D41F17-D915-445E-A90D-102D5A80FFB1}" type="datetimeFigureOut">
              <a:rPr lang="pl-PL" smtClean="0"/>
              <a:t>21.09.2021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18900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D41F17-D915-445E-A90D-102D5A80FFB1}" type="datetimeFigureOut">
              <a:rPr lang="pl-PL" smtClean="0"/>
              <a:t>21.09.2021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382007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41F17-D915-445E-A90D-102D5A80FFB1}" type="datetimeFigureOut">
              <a:rPr lang="pl-PL" smtClean="0"/>
              <a:t>21.09.2021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299886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l-PL"/>
              <a:t>Edytuj style wzorca tekstu</a:t>
            </a:r>
          </a:p>
        </p:txBody>
      </p:sp>
      <p:sp>
        <p:nvSpPr>
          <p:cNvPr id="5" name="Date Placeholder 4"/>
          <p:cNvSpPr>
            <a:spLocks noGrp="1"/>
          </p:cNvSpPr>
          <p:nvPr>
            <p:ph type="dt" sz="half" idx="10"/>
          </p:nvPr>
        </p:nvSpPr>
        <p:spPr/>
        <p:txBody>
          <a:bodyPr/>
          <a:lstStyle/>
          <a:p>
            <a:fld id="{B6D41F17-D915-445E-A90D-102D5A80FFB1}" type="datetimeFigureOut">
              <a:rPr lang="pl-PL" smtClean="0"/>
              <a:t>21.09.2021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D616013-27C6-4F2B-A780-32F8F7134494}" type="slidenum">
              <a:rPr lang="pl-PL" smtClean="0"/>
              <a:t>‹#›</a:t>
            </a:fld>
            <a:endParaRPr lang="pl-PL"/>
          </a:p>
        </p:txBody>
      </p:sp>
    </p:spTree>
    <p:extLst>
      <p:ext uri="{BB962C8B-B14F-4D97-AF65-F5344CB8AC3E}">
        <p14:creationId xmlns:p14="http://schemas.microsoft.com/office/powerpoint/2010/main" val="222594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D41F17-D915-445E-A90D-102D5A80FFB1}" type="datetimeFigureOut">
              <a:rPr lang="pl-PL" smtClean="0"/>
              <a:t>21.09.2021</a:t>
            </a:fld>
            <a:endParaRPr lang="pl-P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D616013-27C6-4F2B-A780-32F8F7134494}" type="slidenum">
              <a:rPr lang="pl-PL" smtClean="0"/>
              <a:t>‹#›</a:t>
            </a:fld>
            <a:endParaRPr lang="pl-PL"/>
          </a:p>
        </p:txBody>
      </p:sp>
    </p:spTree>
    <p:extLst>
      <p:ext uri="{BB962C8B-B14F-4D97-AF65-F5344CB8AC3E}">
        <p14:creationId xmlns:p14="http://schemas.microsoft.com/office/powerpoint/2010/main" val="31160813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D41F17-D915-445E-A90D-102D5A80FFB1}" type="datetimeFigureOut">
              <a:rPr lang="pl-PL" smtClean="0"/>
              <a:t>21.09.2021</a:t>
            </a:fld>
            <a:endParaRPr lang="pl-P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pl-P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D616013-27C6-4F2B-A780-32F8F7134494}" type="slidenum">
              <a:rPr lang="pl-PL" smtClean="0"/>
              <a:t>‹#›</a:t>
            </a:fld>
            <a:endParaRPr lang="pl-PL"/>
          </a:p>
        </p:txBody>
      </p:sp>
    </p:spTree>
    <p:extLst>
      <p:ext uri="{BB962C8B-B14F-4D97-AF65-F5344CB8AC3E}">
        <p14:creationId xmlns:p14="http://schemas.microsoft.com/office/powerpoint/2010/main" val="135944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pl.wikipedia.org/wiki/J%C4%99zyki_w_Europie" TargetMode="External"/><Relationship Id="rId2" Type="http://schemas.openxmlformats.org/officeDocument/2006/relationships/hyperlink" Target="https://edl.ecml.at/Home/tabid/1455/language/pl-PL/Default.aspx" TargetMode="External"/><Relationship Id="rId1" Type="http://schemas.openxmlformats.org/officeDocument/2006/relationships/slideLayout" Target="../slideLayouts/slideLayout2.xml"/><Relationship Id="rId6" Type="http://schemas.openxmlformats.org/officeDocument/2006/relationships/hyperlink" Target="https://pixabay.com/pl/" TargetMode="External"/><Relationship Id="rId5" Type="http://schemas.openxmlformats.org/officeDocument/2006/relationships/hyperlink" Target="https://veroling.pl/ciekawostki-jezyk-niemiecki/" TargetMode="External"/><Relationship Id="rId4" Type="http://schemas.openxmlformats.org/officeDocument/2006/relationships/hyperlink" Target="https://123angielski.pl/30-niezwyklych-faktow-o-jezyku-angielski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Szkoła Podstawowa nr 164">
            <a:extLst>
              <a:ext uri="{FF2B5EF4-FFF2-40B4-BE49-F238E27FC236}">
                <a16:creationId xmlns:a16="http://schemas.microsoft.com/office/drawing/2014/main" id="{F33B6D5C-B770-4120-AF51-0260FA9359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022" y="1227146"/>
            <a:ext cx="6915705" cy="4205988"/>
          </a:xfrm>
          <a:prstGeom prst="rect">
            <a:avLst/>
          </a:prstGeom>
          <a:noFill/>
          <a:ln>
            <a:noFill/>
          </a:ln>
        </p:spPr>
      </p:pic>
      <p:sp>
        <p:nvSpPr>
          <p:cNvPr id="2" name="Tytuł 1">
            <a:extLst>
              <a:ext uri="{FF2B5EF4-FFF2-40B4-BE49-F238E27FC236}">
                <a16:creationId xmlns:a16="http://schemas.microsoft.com/office/drawing/2014/main" id="{81EC5BC5-33A9-42CC-890E-8805492D4D53}"/>
              </a:ext>
            </a:extLst>
          </p:cNvPr>
          <p:cNvSpPr>
            <a:spLocks noGrp="1"/>
          </p:cNvSpPr>
          <p:nvPr>
            <p:ph type="ctrTitle"/>
          </p:nvPr>
        </p:nvSpPr>
        <p:spPr/>
        <p:txBody>
          <a:bodyPr/>
          <a:lstStyle/>
          <a:p>
            <a:pPr algn="r"/>
            <a:br>
              <a:rPr lang="pl-PL" dirty="0"/>
            </a:br>
            <a:br>
              <a:rPr lang="pl-PL" dirty="0"/>
            </a:br>
            <a:r>
              <a:rPr lang="pl-PL" b="1" dirty="0"/>
              <a:t>Europejski Dzień Języków Obcych</a:t>
            </a:r>
          </a:p>
        </p:txBody>
      </p:sp>
      <p:sp>
        <p:nvSpPr>
          <p:cNvPr id="3" name="Podtytuł 2">
            <a:extLst>
              <a:ext uri="{FF2B5EF4-FFF2-40B4-BE49-F238E27FC236}">
                <a16:creationId xmlns:a16="http://schemas.microsoft.com/office/drawing/2014/main" id="{1C721E1A-208A-4303-BF9A-DD460BC7234C}"/>
              </a:ext>
            </a:extLst>
          </p:cNvPr>
          <p:cNvSpPr>
            <a:spLocks noGrp="1"/>
          </p:cNvSpPr>
          <p:nvPr>
            <p:ph type="subTitle" idx="1"/>
          </p:nvPr>
        </p:nvSpPr>
        <p:spPr/>
        <p:txBody>
          <a:bodyPr/>
          <a:lstStyle/>
          <a:p>
            <a:pPr algn="r"/>
            <a:r>
              <a:rPr lang="pl-PL" b="1" dirty="0">
                <a:solidFill>
                  <a:srgbClr val="002060"/>
                </a:solidFill>
              </a:rPr>
              <a:t>26 września 2021 r.</a:t>
            </a:r>
          </a:p>
        </p:txBody>
      </p:sp>
    </p:spTree>
    <p:extLst>
      <p:ext uri="{BB962C8B-B14F-4D97-AF65-F5344CB8AC3E}">
        <p14:creationId xmlns:p14="http://schemas.microsoft.com/office/powerpoint/2010/main" val="407425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12337-3B0B-40B2-8F0A-D21EE892437E}"/>
              </a:ext>
            </a:extLst>
          </p:cNvPr>
          <p:cNvSpPr>
            <a:spLocks noGrp="1"/>
          </p:cNvSpPr>
          <p:nvPr>
            <p:ph type="title"/>
          </p:nvPr>
        </p:nvSpPr>
        <p:spPr/>
        <p:txBody>
          <a:bodyPr/>
          <a:lstStyle/>
          <a:p>
            <a:r>
              <a:rPr lang="pl-PL" b="1" dirty="0"/>
              <a:t>Ciekawostki</a:t>
            </a:r>
          </a:p>
        </p:txBody>
      </p:sp>
      <p:sp>
        <p:nvSpPr>
          <p:cNvPr id="3" name="Symbol zastępczy zawartości 2">
            <a:extLst>
              <a:ext uri="{FF2B5EF4-FFF2-40B4-BE49-F238E27FC236}">
                <a16:creationId xmlns:a16="http://schemas.microsoft.com/office/drawing/2014/main" id="{772DB719-412F-45DF-8B0E-38D676705CDD}"/>
              </a:ext>
            </a:extLst>
          </p:cNvPr>
          <p:cNvSpPr>
            <a:spLocks noGrp="1"/>
          </p:cNvSpPr>
          <p:nvPr>
            <p:ph idx="1"/>
          </p:nvPr>
        </p:nvSpPr>
        <p:spPr/>
        <p:txBody>
          <a:bodyPr>
            <a:normAutofit fontScale="92500"/>
          </a:bodyPr>
          <a:lstStyle/>
          <a:p>
            <a:pPr>
              <a:buFont typeface="Wingdings" panose="05000000000000000000" pitchFamily="2" charset="2"/>
              <a:buChar char="Ø"/>
            </a:pPr>
            <a:r>
              <a:rPr lang="pl-PL" dirty="0"/>
              <a:t>Wszystkie rzeczowniki w języku niemieckim mają swój rodzaj. Często nie współgra on z sensem i znaczeniem słowa. Przykładowo </a:t>
            </a:r>
            <a:r>
              <a:rPr lang="pl-PL" i="1" dirty="0"/>
              <a:t>dziewczynka</a:t>
            </a:r>
            <a:r>
              <a:rPr lang="pl-PL" dirty="0"/>
              <a:t> („</a:t>
            </a:r>
            <a:r>
              <a:rPr lang="pl-PL" dirty="0" err="1"/>
              <a:t>Mädchen</a:t>
            </a:r>
            <a:r>
              <a:rPr lang="pl-PL" dirty="0"/>
              <a:t>”) jest rodzaju nijakiego.</a:t>
            </a:r>
          </a:p>
          <a:p>
            <a:pPr>
              <a:buFont typeface="Wingdings" panose="05000000000000000000" pitchFamily="2" charset="2"/>
              <a:buChar char="Ø"/>
            </a:pPr>
            <a:r>
              <a:rPr lang="pl-PL" dirty="0"/>
              <a:t>Wszystkie rzeczowniki w języku niemieckim zapisujemy wielką literą, np. </a:t>
            </a:r>
            <a:r>
              <a:rPr lang="pl-PL" dirty="0" err="1"/>
              <a:t>die</a:t>
            </a:r>
            <a:r>
              <a:rPr lang="pl-PL" dirty="0"/>
              <a:t> </a:t>
            </a:r>
            <a:r>
              <a:rPr lang="pl-PL" dirty="0" err="1"/>
              <a:t>Mutter</a:t>
            </a:r>
            <a:r>
              <a:rPr lang="pl-PL" dirty="0"/>
              <a:t> (mama), der </a:t>
            </a:r>
            <a:r>
              <a:rPr lang="pl-PL" dirty="0" err="1"/>
              <a:t>Hund</a:t>
            </a:r>
            <a:r>
              <a:rPr lang="pl-PL" dirty="0"/>
              <a:t> (pies), </a:t>
            </a:r>
            <a:r>
              <a:rPr lang="pl-PL" dirty="0" err="1"/>
              <a:t>das</a:t>
            </a:r>
            <a:r>
              <a:rPr lang="pl-PL" dirty="0"/>
              <a:t> Essen (jedzenie).</a:t>
            </a:r>
          </a:p>
          <a:p>
            <a:pPr>
              <a:buFont typeface="Wingdings" panose="05000000000000000000" pitchFamily="2" charset="2"/>
              <a:buChar char="Ø"/>
            </a:pPr>
            <a:r>
              <a:rPr lang="pl-PL" dirty="0"/>
              <a:t>Jeśli chodzi o popularne nazwiska, niemieckie </a:t>
            </a:r>
            <a:r>
              <a:rPr lang="pl-PL" i="1" dirty="0"/>
              <a:t>Müller</a:t>
            </a:r>
            <a:r>
              <a:rPr lang="pl-PL" dirty="0"/>
              <a:t> jest absolutnym liderem, podobnie jak Nowak w Polsce czy </a:t>
            </a:r>
            <a:r>
              <a:rPr lang="pl-PL" dirty="0" err="1"/>
              <a:t>Smith</a:t>
            </a:r>
            <a:r>
              <a:rPr lang="pl-PL" dirty="0"/>
              <a:t> w Wielkiej Brytanii.</a:t>
            </a:r>
          </a:p>
          <a:p>
            <a:pPr>
              <a:buFont typeface="Wingdings" panose="05000000000000000000" pitchFamily="2" charset="2"/>
              <a:buChar char="Ø"/>
            </a:pPr>
            <a:r>
              <a:rPr lang="pl-PL" dirty="0"/>
              <a:t>W wielu językach istnieją długie wyrazy, natomiast język niemiecki jest tutaj absolutnym rekordzistą. Często najdłuższe wyrazy dotyczą związków chemicznych oraz pojęć medycznych.</a:t>
            </a:r>
            <a:br>
              <a:rPr lang="pl-PL" dirty="0"/>
            </a:br>
            <a:r>
              <a:rPr lang="pl-PL" dirty="0"/>
              <a:t>Najdłuższe słowo w języku niemieckim to: „Donaudampfschifffahrtselektrizitätenhauptbetriebswerkbauunterbeamtengesellschaft”. Składa się z 79 liter.</a:t>
            </a:r>
          </a:p>
        </p:txBody>
      </p:sp>
    </p:spTree>
    <p:extLst>
      <p:ext uri="{BB962C8B-B14F-4D97-AF65-F5344CB8AC3E}">
        <p14:creationId xmlns:p14="http://schemas.microsoft.com/office/powerpoint/2010/main" val="424478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030BF8-DEF1-4585-BD6C-F1B264CF9880}"/>
              </a:ext>
            </a:extLst>
          </p:cNvPr>
          <p:cNvSpPr>
            <a:spLocks noGrp="1"/>
          </p:cNvSpPr>
          <p:nvPr>
            <p:ph type="title"/>
          </p:nvPr>
        </p:nvSpPr>
        <p:spPr/>
        <p:txBody>
          <a:bodyPr/>
          <a:lstStyle/>
          <a:p>
            <a:r>
              <a:rPr lang="pl-PL" b="1" dirty="0"/>
              <a:t>Język obcy – Twoje okno na świat!</a:t>
            </a:r>
          </a:p>
        </p:txBody>
      </p:sp>
      <p:pic>
        <p:nvPicPr>
          <p:cNvPr id="4" name="Symbol zastępczy zawartości 5">
            <a:extLst>
              <a:ext uri="{FF2B5EF4-FFF2-40B4-BE49-F238E27FC236}">
                <a16:creationId xmlns:a16="http://schemas.microsoft.com/office/drawing/2014/main" id="{F7249C36-AE0E-497C-9A12-B0D5B6160A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96348" y="1907248"/>
            <a:ext cx="5246702" cy="3666132"/>
          </a:xfrm>
        </p:spPr>
      </p:pic>
      <p:sp>
        <p:nvSpPr>
          <p:cNvPr id="5" name="Symbol zastępczy zawartości 4">
            <a:extLst>
              <a:ext uri="{FF2B5EF4-FFF2-40B4-BE49-F238E27FC236}">
                <a16:creationId xmlns:a16="http://schemas.microsoft.com/office/drawing/2014/main" id="{2302605C-F7F1-4A0B-9FA7-9E9E1F6A3911}"/>
              </a:ext>
            </a:extLst>
          </p:cNvPr>
          <p:cNvSpPr>
            <a:spLocks noGrp="1"/>
          </p:cNvSpPr>
          <p:nvPr>
            <p:ph sz="half" idx="2"/>
          </p:nvPr>
        </p:nvSpPr>
        <p:spPr/>
        <p:txBody>
          <a:bodyPr>
            <a:normAutofit fontScale="92500" lnSpcReduction="10000"/>
          </a:bodyPr>
          <a:lstStyle/>
          <a:p>
            <a:endParaRPr lang="pl-PL" dirty="0"/>
          </a:p>
          <a:p>
            <a:endParaRPr lang="pl-PL" dirty="0"/>
          </a:p>
          <a:p>
            <a:endParaRPr lang="pl-PL" dirty="0"/>
          </a:p>
          <a:p>
            <a:endParaRPr lang="pl-PL" dirty="0"/>
          </a:p>
          <a:p>
            <a:endParaRPr lang="pl-PL" dirty="0"/>
          </a:p>
          <a:p>
            <a:endParaRPr lang="pl-PL" dirty="0"/>
          </a:p>
          <a:p>
            <a:endParaRPr lang="pl-PL" dirty="0"/>
          </a:p>
          <a:p>
            <a:pPr algn="r"/>
            <a:endParaRPr lang="pl-PL" b="1" dirty="0"/>
          </a:p>
          <a:p>
            <a:pPr marL="0" indent="0" algn="r">
              <a:buNone/>
            </a:pPr>
            <a:r>
              <a:rPr lang="pl-PL" b="1" dirty="0"/>
              <a:t>Dziękuję! </a:t>
            </a:r>
            <a:r>
              <a:rPr lang="pl-PL" b="1" dirty="0" err="1"/>
              <a:t>Thank</a:t>
            </a:r>
            <a:r>
              <a:rPr lang="pl-PL" b="1" dirty="0"/>
              <a:t> </a:t>
            </a:r>
            <a:r>
              <a:rPr lang="pl-PL" b="1" dirty="0" err="1"/>
              <a:t>you</a:t>
            </a:r>
            <a:r>
              <a:rPr lang="pl-PL" b="1" dirty="0"/>
              <a:t>! </a:t>
            </a:r>
            <a:r>
              <a:rPr lang="pl-PL" b="1" dirty="0" err="1"/>
              <a:t>Danke</a:t>
            </a:r>
            <a:r>
              <a:rPr lang="pl-PL" b="1" dirty="0"/>
              <a:t>!</a:t>
            </a:r>
          </a:p>
        </p:txBody>
      </p:sp>
    </p:spTree>
    <p:extLst>
      <p:ext uri="{BB962C8B-B14F-4D97-AF65-F5344CB8AC3E}">
        <p14:creationId xmlns:p14="http://schemas.microsoft.com/office/powerpoint/2010/main" val="14831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AE580E-4F48-405D-9E22-486614D2CDB3}"/>
              </a:ext>
            </a:extLst>
          </p:cNvPr>
          <p:cNvSpPr>
            <a:spLocks noGrp="1"/>
          </p:cNvSpPr>
          <p:nvPr>
            <p:ph type="title"/>
          </p:nvPr>
        </p:nvSpPr>
        <p:spPr/>
        <p:txBody>
          <a:bodyPr/>
          <a:lstStyle/>
          <a:p>
            <a:r>
              <a:rPr lang="pl-PL" dirty="0"/>
              <a:t>Źródła:</a:t>
            </a:r>
          </a:p>
        </p:txBody>
      </p:sp>
      <p:sp>
        <p:nvSpPr>
          <p:cNvPr id="3" name="Symbol zastępczy zawartości 2">
            <a:extLst>
              <a:ext uri="{FF2B5EF4-FFF2-40B4-BE49-F238E27FC236}">
                <a16:creationId xmlns:a16="http://schemas.microsoft.com/office/drawing/2014/main" id="{677F6BD5-6F2C-4822-92BB-4AF419F05CEC}"/>
              </a:ext>
            </a:extLst>
          </p:cNvPr>
          <p:cNvSpPr>
            <a:spLocks noGrp="1"/>
          </p:cNvSpPr>
          <p:nvPr>
            <p:ph idx="1"/>
          </p:nvPr>
        </p:nvSpPr>
        <p:spPr/>
        <p:txBody>
          <a:bodyPr/>
          <a:lstStyle/>
          <a:p>
            <a:pPr>
              <a:buFont typeface="Wingdings" panose="05000000000000000000" pitchFamily="2" charset="2"/>
              <a:buChar char="Ø"/>
            </a:pPr>
            <a:r>
              <a:rPr lang="pl-PL" dirty="0">
                <a:hlinkClick r:id="rId2"/>
              </a:rPr>
              <a:t>https://edl.ecml.at/Home/tabid/1455/language/pl-PL/Default.aspx</a:t>
            </a:r>
            <a:endParaRPr lang="pl-PL" dirty="0"/>
          </a:p>
          <a:p>
            <a:pPr>
              <a:buFont typeface="Wingdings" panose="05000000000000000000" pitchFamily="2" charset="2"/>
              <a:buChar char="Ø"/>
            </a:pPr>
            <a:r>
              <a:rPr lang="pl-PL" dirty="0">
                <a:hlinkClick r:id="rId3"/>
              </a:rPr>
              <a:t>https://pl.wikipedia.org/wiki/J%C4%99zyki_w_Europie</a:t>
            </a:r>
            <a:endParaRPr lang="pl-PL" dirty="0"/>
          </a:p>
          <a:p>
            <a:pPr>
              <a:buFont typeface="Wingdings" panose="05000000000000000000" pitchFamily="2" charset="2"/>
              <a:buChar char="Ø"/>
            </a:pPr>
            <a:r>
              <a:rPr lang="pl-PL" dirty="0">
                <a:hlinkClick r:id="rId4"/>
              </a:rPr>
              <a:t>https://123angielski.pl/30-niezwyklych-faktow-o-jezyku-angielskim/</a:t>
            </a:r>
            <a:endParaRPr lang="pl-PL" dirty="0"/>
          </a:p>
          <a:p>
            <a:pPr>
              <a:buFont typeface="Wingdings" panose="05000000000000000000" pitchFamily="2" charset="2"/>
              <a:buChar char="Ø"/>
            </a:pPr>
            <a:r>
              <a:rPr lang="pl-PL" dirty="0">
                <a:hlinkClick r:id="rId5"/>
              </a:rPr>
              <a:t>https://veroling.pl/ciekawostki-jezyk-niemiecki/</a:t>
            </a:r>
            <a:endParaRPr lang="pl-PL" dirty="0"/>
          </a:p>
          <a:p>
            <a:pPr>
              <a:buFont typeface="Wingdings" panose="05000000000000000000" pitchFamily="2" charset="2"/>
              <a:buChar char="Ø"/>
            </a:pPr>
            <a:endParaRPr lang="pl-PL" dirty="0"/>
          </a:p>
          <a:p>
            <a:pPr>
              <a:buFont typeface="Wingdings" panose="05000000000000000000" pitchFamily="2" charset="2"/>
              <a:buChar char="Ø"/>
            </a:pPr>
            <a:r>
              <a:rPr lang="pl-PL" dirty="0">
                <a:hlinkClick r:id="rId6"/>
              </a:rPr>
              <a:t>https://pixabay.com/pl/</a:t>
            </a:r>
            <a:r>
              <a:rPr lang="pl-PL" dirty="0"/>
              <a:t> (grafiki i zdjęcia)</a:t>
            </a:r>
          </a:p>
          <a:p>
            <a:pPr marL="0" indent="0" algn="r">
              <a:buNone/>
            </a:pPr>
            <a:r>
              <a:rPr lang="pl-PL" sz="1400" dirty="0"/>
              <a:t>M. Czonstke</a:t>
            </a:r>
            <a:endParaRPr lang="pl-PL" dirty="0"/>
          </a:p>
          <a:p>
            <a:pPr>
              <a:buFont typeface="Wingdings" panose="05000000000000000000" pitchFamily="2" charset="2"/>
              <a:buChar char="Ø"/>
            </a:pPr>
            <a:endParaRPr lang="pl-PL" dirty="0"/>
          </a:p>
        </p:txBody>
      </p:sp>
    </p:spTree>
    <p:extLst>
      <p:ext uri="{BB962C8B-B14F-4D97-AF65-F5344CB8AC3E}">
        <p14:creationId xmlns:p14="http://schemas.microsoft.com/office/powerpoint/2010/main" val="372123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59E944-9EAE-45A2-9605-8AFB1246E812}"/>
              </a:ext>
            </a:extLst>
          </p:cNvPr>
          <p:cNvSpPr>
            <a:spLocks noGrp="1"/>
          </p:cNvSpPr>
          <p:nvPr>
            <p:ph type="title"/>
          </p:nvPr>
        </p:nvSpPr>
        <p:spPr/>
        <p:txBody>
          <a:bodyPr/>
          <a:lstStyle/>
          <a:p>
            <a:r>
              <a:rPr lang="pl-PL" b="1" dirty="0"/>
              <a:t>Europejski Dzień Języków Obcych</a:t>
            </a:r>
          </a:p>
        </p:txBody>
      </p:sp>
      <p:sp>
        <p:nvSpPr>
          <p:cNvPr id="3" name="Symbol zastępczy zawartości 2">
            <a:extLst>
              <a:ext uri="{FF2B5EF4-FFF2-40B4-BE49-F238E27FC236}">
                <a16:creationId xmlns:a16="http://schemas.microsoft.com/office/drawing/2014/main" id="{F47D2673-CB3D-48A7-B458-221A54C8D86B}"/>
              </a:ext>
            </a:extLst>
          </p:cNvPr>
          <p:cNvSpPr>
            <a:spLocks noGrp="1"/>
          </p:cNvSpPr>
          <p:nvPr>
            <p:ph idx="1"/>
          </p:nvPr>
        </p:nvSpPr>
        <p:spPr/>
        <p:txBody>
          <a:bodyPr>
            <a:normAutofit lnSpcReduction="10000"/>
          </a:bodyPr>
          <a:lstStyle/>
          <a:p>
            <a:r>
              <a:rPr lang="pl-PL" dirty="0"/>
              <a:t>To międzynarodowe święto obchodzone corocznie </a:t>
            </a:r>
            <a:r>
              <a:rPr lang="pl-PL" b="1" dirty="0">
                <a:solidFill>
                  <a:schemeClr val="accent1"/>
                </a:solidFill>
              </a:rPr>
              <a:t>26 września</a:t>
            </a:r>
            <a:r>
              <a:rPr lang="pl-PL" dirty="0"/>
              <a:t> zostało ustanowione z inicjatywy Rady Europy w </a:t>
            </a:r>
            <a:r>
              <a:rPr lang="pl-PL" b="1" dirty="0">
                <a:solidFill>
                  <a:schemeClr val="accent1"/>
                </a:solidFill>
              </a:rPr>
              <a:t>2001 r.</a:t>
            </a:r>
          </a:p>
          <a:p>
            <a:r>
              <a:rPr lang="pl-PL" dirty="0"/>
              <a:t>Jego cele to:</a:t>
            </a:r>
          </a:p>
          <a:p>
            <a:endParaRPr lang="pl-PL" dirty="0"/>
          </a:p>
          <a:p>
            <a:pPr>
              <a:buFont typeface="Wingdings" panose="05000000000000000000" pitchFamily="2" charset="2"/>
              <a:buChar char="Ø"/>
            </a:pPr>
            <a:r>
              <a:rPr lang="pl-PL" dirty="0"/>
              <a:t>ukazanie Europejczykom znaczenia uczenia się języków;</a:t>
            </a:r>
          </a:p>
          <a:p>
            <a:pPr marL="0" indent="0">
              <a:buNone/>
            </a:pPr>
            <a:endParaRPr lang="pl-PL" dirty="0"/>
          </a:p>
          <a:p>
            <a:pPr>
              <a:buFont typeface="Wingdings" panose="05000000000000000000" pitchFamily="2" charset="2"/>
              <a:buChar char="Ø"/>
            </a:pPr>
            <a:r>
              <a:rPr lang="pl-PL" dirty="0"/>
              <a:t>propagowanie nauki języków obcych przez całe życie;</a:t>
            </a:r>
          </a:p>
          <a:p>
            <a:pPr marL="0" indent="0">
              <a:buNone/>
            </a:pPr>
            <a:endParaRPr lang="pl-PL" dirty="0"/>
          </a:p>
          <a:p>
            <a:pPr>
              <a:buFont typeface="Wingdings" panose="05000000000000000000" pitchFamily="2" charset="2"/>
              <a:buChar char="Ø"/>
            </a:pPr>
            <a:r>
              <a:rPr lang="pl-PL" dirty="0"/>
              <a:t>propagowanie różnorodności językowej i kulturowej Europy.</a:t>
            </a:r>
          </a:p>
          <a:p>
            <a:endParaRPr lang="pl-PL" dirty="0"/>
          </a:p>
        </p:txBody>
      </p:sp>
    </p:spTree>
    <p:extLst>
      <p:ext uri="{BB962C8B-B14F-4D97-AF65-F5344CB8AC3E}">
        <p14:creationId xmlns:p14="http://schemas.microsoft.com/office/powerpoint/2010/main" val="273056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6CF7B08-CE98-40A0-8D2D-C9DE57FB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337" y="0"/>
            <a:ext cx="8219326" cy="6858000"/>
          </a:xfrm>
          <a:prstGeom prst="rect">
            <a:avLst/>
          </a:prstGeom>
        </p:spPr>
      </p:pic>
    </p:spTree>
    <p:extLst>
      <p:ext uri="{BB962C8B-B14F-4D97-AF65-F5344CB8AC3E}">
        <p14:creationId xmlns:p14="http://schemas.microsoft.com/office/powerpoint/2010/main" val="29755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a:extLst>
              <a:ext uri="{FF2B5EF4-FFF2-40B4-BE49-F238E27FC236}">
                <a16:creationId xmlns:a16="http://schemas.microsoft.com/office/drawing/2014/main" id="{8E4B2118-399D-4A11-ABED-17FD9FD3D879}"/>
              </a:ext>
            </a:extLst>
          </p:cNvPr>
          <p:cNvSpPr>
            <a:spLocks noGrp="1"/>
          </p:cNvSpPr>
          <p:nvPr>
            <p:ph type="title"/>
          </p:nvPr>
        </p:nvSpPr>
        <p:spPr/>
        <p:txBody>
          <a:bodyPr/>
          <a:lstStyle/>
          <a:p>
            <a:r>
              <a:rPr lang="pl-PL" b="1" dirty="0"/>
              <a:t>Ile języków mamy w Europie?</a:t>
            </a:r>
          </a:p>
        </p:txBody>
      </p:sp>
      <p:sp>
        <p:nvSpPr>
          <p:cNvPr id="6" name="Symbol zastępczy zawartości 5">
            <a:extLst>
              <a:ext uri="{FF2B5EF4-FFF2-40B4-BE49-F238E27FC236}">
                <a16:creationId xmlns:a16="http://schemas.microsoft.com/office/drawing/2014/main" id="{C5A82385-C1CC-4ECA-905B-035B3E63A7FF}"/>
              </a:ext>
            </a:extLst>
          </p:cNvPr>
          <p:cNvSpPr>
            <a:spLocks noGrp="1"/>
          </p:cNvSpPr>
          <p:nvPr>
            <p:ph sz="half" idx="1"/>
          </p:nvPr>
        </p:nvSpPr>
        <p:spPr/>
        <p:txBody>
          <a:bodyPr>
            <a:normAutofit fontScale="55000" lnSpcReduction="20000"/>
          </a:bodyPr>
          <a:lstStyle/>
          <a:p>
            <a:pPr algn="just"/>
            <a:endParaRPr lang="pl-PL" dirty="0">
              <a:solidFill>
                <a:schemeClr val="tx1"/>
              </a:solidFill>
            </a:endParaRPr>
          </a:p>
          <a:p>
            <a:pPr algn="ctr">
              <a:lnSpc>
                <a:spcPct val="170000"/>
              </a:lnSpc>
            </a:pPr>
            <a:r>
              <a:rPr lang="pl-PL" dirty="0">
                <a:solidFill>
                  <a:schemeClr val="tx1"/>
                </a:solidFill>
              </a:rPr>
              <a:t>Zdecydowana większość ludności Europy posługuje się językami z rodziny </a:t>
            </a:r>
            <a:r>
              <a:rPr lang="pl-PL" b="1" dirty="0">
                <a:solidFill>
                  <a:schemeClr val="accent1">
                    <a:lumMod val="75000"/>
                  </a:schemeClr>
                </a:solidFill>
              </a:rPr>
              <a:t>indoeuropejskiej</a:t>
            </a:r>
            <a:r>
              <a:rPr lang="pl-PL" dirty="0">
                <a:solidFill>
                  <a:schemeClr val="tx1"/>
                </a:solidFill>
              </a:rPr>
              <a:t>. Trudno jest w sposób dokładny podać liczebność użytkowników poszczególnych języków z powodu dość częstej dwujęzyczności, a także z powodu migracji, które powodują, iż osoba posługująca się na co dzień określonym językiem nie traktuje go jako ojczysty. Innym powodem niemożności precyzyjnego ustalenia liczby posługujących się poszczególnymi językami jest zjawisko wypierania pewnych języków przez inne (np. szkockiego przez angielski czy prowansalskiego przez francuski). </a:t>
            </a:r>
          </a:p>
          <a:p>
            <a:endParaRPr lang="pl-PL" dirty="0"/>
          </a:p>
        </p:txBody>
      </p:sp>
      <p:sp>
        <p:nvSpPr>
          <p:cNvPr id="14" name="Symbol zastępczy zawartości 13">
            <a:extLst>
              <a:ext uri="{FF2B5EF4-FFF2-40B4-BE49-F238E27FC236}">
                <a16:creationId xmlns:a16="http://schemas.microsoft.com/office/drawing/2014/main" id="{0E987FD9-407B-4322-A674-D1E60150D731}"/>
              </a:ext>
            </a:extLst>
          </p:cNvPr>
          <p:cNvSpPr>
            <a:spLocks noGrp="1"/>
          </p:cNvSpPr>
          <p:nvPr>
            <p:ph sz="half" idx="2"/>
          </p:nvPr>
        </p:nvSpPr>
        <p:spPr/>
        <p:txBody>
          <a:bodyPr>
            <a:normAutofit fontScale="55000" lnSpcReduction="20000"/>
          </a:bodyPr>
          <a:lstStyle/>
          <a:p>
            <a:endParaRPr lang="pl-PL" dirty="0"/>
          </a:p>
        </p:txBody>
      </p:sp>
      <p:pic>
        <p:nvPicPr>
          <p:cNvPr id="12" name="Obraz 11">
            <a:extLst>
              <a:ext uri="{FF2B5EF4-FFF2-40B4-BE49-F238E27FC236}">
                <a16:creationId xmlns:a16="http://schemas.microsoft.com/office/drawing/2014/main" id="{7E2AAC7D-339D-4B8E-A25F-4939CCE3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322" y="2044536"/>
            <a:ext cx="2657804" cy="3720925"/>
          </a:xfrm>
          <a:prstGeom prst="rect">
            <a:avLst/>
          </a:prstGeom>
        </p:spPr>
      </p:pic>
    </p:spTree>
    <p:extLst>
      <p:ext uri="{BB962C8B-B14F-4D97-AF65-F5344CB8AC3E}">
        <p14:creationId xmlns:p14="http://schemas.microsoft.com/office/powerpoint/2010/main" val="97472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B3C75C-D185-4F53-BAC3-0097CFA7DC4F}"/>
              </a:ext>
            </a:extLst>
          </p:cNvPr>
          <p:cNvSpPr>
            <a:spLocks noGrp="1"/>
          </p:cNvSpPr>
          <p:nvPr>
            <p:ph type="title"/>
          </p:nvPr>
        </p:nvSpPr>
        <p:spPr/>
        <p:txBody>
          <a:bodyPr/>
          <a:lstStyle/>
          <a:p>
            <a:r>
              <a:rPr lang="pl-PL" b="1" dirty="0"/>
              <a:t>W UE obowiązują 24 języki urzędowe:</a:t>
            </a:r>
          </a:p>
        </p:txBody>
      </p:sp>
      <p:graphicFrame>
        <p:nvGraphicFramePr>
          <p:cNvPr id="4" name="Symbol zastępczy zawartości 3">
            <a:extLst>
              <a:ext uri="{FF2B5EF4-FFF2-40B4-BE49-F238E27FC236}">
                <a16:creationId xmlns:a16="http://schemas.microsoft.com/office/drawing/2014/main" id="{5BD9E78C-663B-4296-B33C-5843019AF81B}"/>
              </a:ext>
            </a:extLst>
          </p:cNvPr>
          <p:cNvGraphicFramePr>
            <a:graphicFrameLocks noGrp="1"/>
          </p:cNvGraphicFramePr>
          <p:nvPr>
            <p:ph idx="1"/>
            <p:extLst>
              <p:ext uri="{D42A27DB-BD31-4B8C-83A1-F6EECF244321}">
                <p14:modId xmlns:p14="http://schemas.microsoft.com/office/powerpoint/2010/main" val="2334366780"/>
              </p:ext>
            </p:extLst>
          </p:nvPr>
        </p:nvGraphicFramePr>
        <p:xfrm>
          <a:off x="676275" y="2011362"/>
          <a:ext cx="10753725" cy="3269555"/>
        </p:xfrm>
        <a:graphic>
          <a:graphicData uri="http://schemas.openxmlformats.org/drawingml/2006/table">
            <a:tbl>
              <a:tblPr firstRow="1" bandRow="1">
                <a:tableStyleId>{5C22544A-7EE6-4342-B048-85BDC9FD1C3A}</a:tableStyleId>
              </a:tblPr>
              <a:tblGrid>
                <a:gridCol w="1572570">
                  <a:extLst>
                    <a:ext uri="{9D8B030D-6E8A-4147-A177-3AD203B41FA5}">
                      <a16:colId xmlns:a16="http://schemas.microsoft.com/office/drawing/2014/main" val="2298163613"/>
                    </a:ext>
                  </a:extLst>
                </a:gridCol>
                <a:gridCol w="3060385">
                  <a:extLst>
                    <a:ext uri="{9D8B030D-6E8A-4147-A177-3AD203B41FA5}">
                      <a16:colId xmlns:a16="http://schemas.microsoft.com/office/drawing/2014/main" val="1976110715"/>
                    </a:ext>
                  </a:extLst>
                </a:gridCol>
                <a:gridCol w="3060385">
                  <a:extLst>
                    <a:ext uri="{9D8B030D-6E8A-4147-A177-3AD203B41FA5}">
                      <a16:colId xmlns:a16="http://schemas.microsoft.com/office/drawing/2014/main" val="3369258456"/>
                    </a:ext>
                  </a:extLst>
                </a:gridCol>
                <a:gridCol w="3060385">
                  <a:extLst>
                    <a:ext uri="{9D8B030D-6E8A-4147-A177-3AD203B41FA5}">
                      <a16:colId xmlns:a16="http://schemas.microsoft.com/office/drawing/2014/main" val="70745188"/>
                    </a:ext>
                  </a:extLst>
                </a:gridCol>
              </a:tblGrid>
              <a:tr h="0">
                <a:tc>
                  <a:txBody>
                    <a:bodyPr/>
                    <a:lstStyle/>
                    <a:p>
                      <a:pPr algn="ctr"/>
                      <a:r>
                        <a:rPr lang="pl-PL" b="0" dirty="0">
                          <a:solidFill>
                            <a:schemeClr val="tx1"/>
                          </a:solidFill>
                        </a:rPr>
                        <a:t>bułgarski</a:t>
                      </a:r>
                    </a:p>
                  </a:txBody>
                  <a:tcPr>
                    <a:solidFill>
                      <a:schemeClr val="accent1">
                        <a:lumMod val="60000"/>
                        <a:lumOff val="40000"/>
                      </a:schemeClr>
                    </a:solidFill>
                  </a:tcPr>
                </a:tc>
                <a:tc>
                  <a:txBody>
                    <a:bodyPr/>
                    <a:lstStyle/>
                    <a:p>
                      <a:pPr algn="ctr"/>
                      <a:r>
                        <a:rPr lang="pl-PL" b="0" dirty="0">
                          <a:solidFill>
                            <a:schemeClr val="tx1"/>
                          </a:solidFill>
                        </a:rPr>
                        <a:t>estoński</a:t>
                      </a:r>
                    </a:p>
                  </a:txBody>
                  <a:tcPr>
                    <a:solidFill>
                      <a:schemeClr val="accent1">
                        <a:lumMod val="60000"/>
                        <a:lumOff val="40000"/>
                      </a:schemeClr>
                    </a:solidFill>
                  </a:tcPr>
                </a:tc>
                <a:tc>
                  <a:txBody>
                    <a:bodyPr/>
                    <a:lstStyle/>
                    <a:p>
                      <a:pPr algn="ctr"/>
                      <a:r>
                        <a:rPr lang="pl-PL" b="0" dirty="0">
                          <a:solidFill>
                            <a:schemeClr val="tx1"/>
                          </a:solidFill>
                        </a:rPr>
                        <a:t>irlandzki</a:t>
                      </a:r>
                    </a:p>
                  </a:txBody>
                  <a:tcPr>
                    <a:solidFill>
                      <a:schemeClr val="accent1">
                        <a:lumMod val="60000"/>
                        <a:lumOff val="40000"/>
                      </a:schemeClr>
                    </a:solidFill>
                  </a:tcPr>
                </a:tc>
                <a:tc>
                  <a:txBody>
                    <a:bodyPr/>
                    <a:lstStyle/>
                    <a:p>
                      <a:pPr algn="ctr"/>
                      <a:r>
                        <a:rPr lang="pl-PL" b="0" dirty="0">
                          <a:solidFill>
                            <a:schemeClr val="tx1"/>
                          </a:solidFill>
                        </a:rPr>
                        <a:t>portugalski</a:t>
                      </a:r>
                    </a:p>
                    <a:p>
                      <a:pPr algn="ctr"/>
                      <a:endParaRPr lang="pl-PL"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62076640"/>
                  </a:ext>
                </a:extLst>
              </a:tr>
              <a:tr h="525895">
                <a:tc>
                  <a:txBody>
                    <a:bodyPr/>
                    <a:lstStyle/>
                    <a:p>
                      <a:pPr algn="ctr"/>
                      <a:r>
                        <a:rPr lang="pl-PL" dirty="0"/>
                        <a:t>chorwacki</a:t>
                      </a:r>
                    </a:p>
                  </a:txBody>
                  <a:tcPr>
                    <a:solidFill>
                      <a:schemeClr val="accent1">
                        <a:lumMod val="60000"/>
                        <a:lumOff val="40000"/>
                      </a:schemeClr>
                    </a:solidFill>
                  </a:tcPr>
                </a:tc>
                <a:tc>
                  <a:txBody>
                    <a:bodyPr/>
                    <a:lstStyle/>
                    <a:p>
                      <a:pPr algn="ctr"/>
                      <a:r>
                        <a:rPr lang="pl-PL" dirty="0"/>
                        <a:t>fiński</a:t>
                      </a:r>
                    </a:p>
                  </a:txBody>
                  <a:tcPr>
                    <a:solidFill>
                      <a:schemeClr val="accent1">
                        <a:lumMod val="60000"/>
                        <a:lumOff val="40000"/>
                      </a:schemeClr>
                    </a:solidFill>
                  </a:tcPr>
                </a:tc>
                <a:tc>
                  <a:txBody>
                    <a:bodyPr/>
                    <a:lstStyle/>
                    <a:p>
                      <a:pPr algn="ctr"/>
                      <a:r>
                        <a:rPr lang="pl-PL" dirty="0"/>
                        <a:t>włoski</a:t>
                      </a:r>
                    </a:p>
                  </a:txBody>
                  <a:tcPr>
                    <a:solidFill>
                      <a:schemeClr val="accent1">
                        <a:lumMod val="60000"/>
                        <a:lumOff val="40000"/>
                      </a:schemeClr>
                    </a:solidFill>
                  </a:tcPr>
                </a:tc>
                <a:tc>
                  <a:txBody>
                    <a:bodyPr/>
                    <a:lstStyle/>
                    <a:p>
                      <a:pPr algn="ctr"/>
                      <a:r>
                        <a:rPr lang="pl-PL" dirty="0"/>
                        <a:t>rumuński</a:t>
                      </a:r>
                    </a:p>
                  </a:txBody>
                  <a:tcPr>
                    <a:solidFill>
                      <a:schemeClr val="accent1">
                        <a:lumMod val="60000"/>
                        <a:lumOff val="40000"/>
                      </a:schemeClr>
                    </a:solidFill>
                  </a:tcPr>
                </a:tc>
                <a:extLst>
                  <a:ext uri="{0D108BD9-81ED-4DB2-BD59-A6C34878D82A}">
                    <a16:rowId xmlns:a16="http://schemas.microsoft.com/office/drawing/2014/main" val="2285253263"/>
                  </a:ext>
                </a:extLst>
              </a:tr>
              <a:tr h="525895">
                <a:tc>
                  <a:txBody>
                    <a:bodyPr/>
                    <a:lstStyle/>
                    <a:p>
                      <a:pPr algn="ctr"/>
                      <a:r>
                        <a:rPr lang="pl-PL" dirty="0"/>
                        <a:t>czeski</a:t>
                      </a:r>
                    </a:p>
                  </a:txBody>
                  <a:tcPr>
                    <a:solidFill>
                      <a:schemeClr val="accent1">
                        <a:lumMod val="60000"/>
                        <a:lumOff val="40000"/>
                      </a:schemeClr>
                    </a:solidFill>
                  </a:tcPr>
                </a:tc>
                <a:tc>
                  <a:txBody>
                    <a:bodyPr/>
                    <a:lstStyle/>
                    <a:p>
                      <a:pPr algn="ctr"/>
                      <a:r>
                        <a:rPr lang="pl-PL" dirty="0"/>
                        <a:t>francuski</a:t>
                      </a:r>
                    </a:p>
                  </a:txBody>
                  <a:tcPr>
                    <a:solidFill>
                      <a:schemeClr val="accent1">
                        <a:lumMod val="60000"/>
                        <a:lumOff val="40000"/>
                      </a:schemeClr>
                    </a:solidFill>
                  </a:tcPr>
                </a:tc>
                <a:tc>
                  <a:txBody>
                    <a:bodyPr/>
                    <a:lstStyle/>
                    <a:p>
                      <a:pPr algn="ctr"/>
                      <a:r>
                        <a:rPr lang="pl-PL" dirty="0"/>
                        <a:t>łotewski</a:t>
                      </a:r>
                    </a:p>
                  </a:txBody>
                  <a:tcPr>
                    <a:solidFill>
                      <a:schemeClr val="accent1">
                        <a:lumMod val="60000"/>
                        <a:lumOff val="40000"/>
                      </a:schemeClr>
                    </a:solidFill>
                  </a:tcPr>
                </a:tc>
                <a:tc>
                  <a:txBody>
                    <a:bodyPr/>
                    <a:lstStyle/>
                    <a:p>
                      <a:pPr algn="ctr"/>
                      <a:r>
                        <a:rPr lang="pl-PL" dirty="0"/>
                        <a:t>słowacki</a:t>
                      </a:r>
                    </a:p>
                  </a:txBody>
                  <a:tcPr>
                    <a:solidFill>
                      <a:schemeClr val="accent1">
                        <a:lumMod val="60000"/>
                        <a:lumOff val="40000"/>
                      </a:schemeClr>
                    </a:solidFill>
                  </a:tcPr>
                </a:tc>
                <a:extLst>
                  <a:ext uri="{0D108BD9-81ED-4DB2-BD59-A6C34878D82A}">
                    <a16:rowId xmlns:a16="http://schemas.microsoft.com/office/drawing/2014/main" val="482066643"/>
                  </a:ext>
                </a:extLst>
              </a:tr>
              <a:tr h="525895">
                <a:tc>
                  <a:txBody>
                    <a:bodyPr/>
                    <a:lstStyle/>
                    <a:p>
                      <a:pPr algn="ctr"/>
                      <a:r>
                        <a:rPr lang="pl-PL" dirty="0"/>
                        <a:t>duński</a:t>
                      </a:r>
                    </a:p>
                  </a:txBody>
                  <a:tcPr>
                    <a:solidFill>
                      <a:schemeClr val="accent1">
                        <a:lumMod val="60000"/>
                        <a:lumOff val="40000"/>
                      </a:schemeClr>
                    </a:solidFill>
                  </a:tcPr>
                </a:tc>
                <a:tc>
                  <a:txBody>
                    <a:bodyPr/>
                    <a:lstStyle/>
                    <a:p>
                      <a:pPr algn="ctr"/>
                      <a:r>
                        <a:rPr lang="pl-PL" dirty="0"/>
                        <a:t>niemiecki</a:t>
                      </a:r>
                    </a:p>
                  </a:txBody>
                  <a:tcPr>
                    <a:solidFill>
                      <a:schemeClr val="accent1">
                        <a:lumMod val="60000"/>
                        <a:lumOff val="40000"/>
                      </a:schemeClr>
                    </a:solidFill>
                  </a:tcPr>
                </a:tc>
                <a:tc>
                  <a:txBody>
                    <a:bodyPr/>
                    <a:lstStyle/>
                    <a:p>
                      <a:pPr algn="ctr"/>
                      <a:r>
                        <a:rPr lang="pl-PL" dirty="0"/>
                        <a:t>litewski</a:t>
                      </a:r>
                    </a:p>
                  </a:txBody>
                  <a:tcPr>
                    <a:solidFill>
                      <a:schemeClr val="accent1">
                        <a:lumMod val="60000"/>
                        <a:lumOff val="40000"/>
                      </a:schemeClr>
                    </a:solidFill>
                  </a:tcPr>
                </a:tc>
                <a:tc>
                  <a:txBody>
                    <a:bodyPr/>
                    <a:lstStyle/>
                    <a:p>
                      <a:pPr algn="ctr"/>
                      <a:r>
                        <a:rPr lang="pl-PL" dirty="0"/>
                        <a:t>słoweński</a:t>
                      </a:r>
                    </a:p>
                  </a:txBody>
                  <a:tcPr>
                    <a:solidFill>
                      <a:schemeClr val="accent1">
                        <a:lumMod val="60000"/>
                        <a:lumOff val="40000"/>
                      </a:schemeClr>
                    </a:solidFill>
                  </a:tcPr>
                </a:tc>
                <a:extLst>
                  <a:ext uri="{0D108BD9-81ED-4DB2-BD59-A6C34878D82A}">
                    <a16:rowId xmlns:a16="http://schemas.microsoft.com/office/drawing/2014/main" val="2827993587"/>
                  </a:ext>
                </a:extLst>
              </a:tr>
              <a:tr h="525895">
                <a:tc>
                  <a:txBody>
                    <a:bodyPr/>
                    <a:lstStyle/>
                    <a:p>
                      <a:pPr algn="ctr"/>
                      <a:r>
                        <a:rPr lang="pl-PL" dirty="0"/>
                        <a:t>niderlandzki</a:t>
                      </a:r>
                    </a:p>
                  </a:txBody>
                  <a:tcPr>
                    <a:solidFill>
                      <a:schemeClr val="accent1">
                        <a:lumMod val="60000"/>
                        <a:lumOff val="40000"/>
                      </a:schemeClr>
                    </a:solidFill>
                  </a:tcPr>
                </a:tc>
                <a:tc>
                  <a:txBody>
                    <a:bodyPr/>
                    <a:lstStyle/>
                    <a:p>
                      <a:pPr algn="ctr"/>
                      <a:r>
                        <a:rPr lang="pl-PL" dirty="0"/>
                        <a:t>grecki</a:t>
                      </a:r>
                    </a:p>
                  </a:txBody>
                  <a:tcPr>
                    <a:solidFill>
                      <a:schemeClr val="accent1">
                        <a:lumMod val="60000"/>
                        <a:lumOff val="40000"/>
                      </a:schemeClr>
                    </a:solidFill>
                  </a:tcPr>
                </a:tc>
                <a:tc>
                  <a:txBody>
                    <a:bodyPr/>
                    <a:lstStyle/>
                    <a:p>
                      <a:pPr algn="ctr"/>
                      <a:r>
                        <a:rPr lang="pl-PL" dirty="0"/>
                        <a:t>maltański</a:t>
                      </a:r>
                    </a:p>
                  </a:txBody>
                  <a:tcPr>
                    <a:solidFill>
                      <a:schemeClr val="accent1">
                        <a:lumMod val="60000"/>
                        <a:lumOff val="40000"/>
                      </a:schemeClr>
                    </a:solidFill>
                  </a:tcPr>
                </a:tc>
                <a:tc>
                  <a:txBody>
                    <a:bodyPr/>
                    <a:lstStyle/>
                    <a:p>
                      <a:pPr algn="ctr"/>
                      <a:r>
                        <a:rPr lang="pl-PL" dirty="0"/>
                        <a:t>hiszpański</a:t>
                      </a:r>
                    </a:p>
                  </a:txBody>
                  <a:tcPr>
                    <a:solidFill>
                      <a:schemeClr val="accent1">
                        <a:lumMod val="60000"/>
                        <a:lumOff val="40000"/>
                      </a:schemeClr>
                    </a:solidFill>
                  </a:tcPr>
                </a:tc>
                <a:extLst>
                  <a:ext uri="{0D108BD9-81ED-4DB2-BD59-A6C34878D82A}">
                    <a16:rowId xmlns:a16="http://schemas.microsoft.com/office/drawing/2014/main" val="3723482599"/>
                  </a:ext>
                </a:extLst>
              </a:tr>
              <a:tr h="525895">
                <a:tc>
                  <a:txBody>
                    <a:bodyPr/>
                    <a:lstStyle/>
                    <a:p>
                      <a:pPr algn="ctr"/>
                      <a:r>
                        <a:rPr lang="pl-PL" dirty="0"/>
                        <a:t>angielski</a:t>
                      </a:r>
                    </a:p>
                  </a:txBody>
                  <a:tcPr>
                    <a:solidFill>
                      <a:schemeClr val="accent1">
                        <a:lumMod val="60000"/>
                        <a:lumOff val="40000"/>
                      </a:schemeClr>
                    </a:solidFill>
                  </a:tcPr>
                </a:tc>
                <a:tc>
                  <a:txBody>
                    <a:bodyPr/>
                    <a:lstStyle/>
                    <a:p>
                      <a:pPr algn="ctr"/>
                      <a:r>
                        <a:rPr lang="pl-PL" dirty="0"/>
                        <a:t>węgierski</a:t>
                      </a:r>
                    </a:p>
                  </a:txBody>
                  <a:tcPr>
                    <a:solidFill>
                      <a:schemeClr val="accent1">
                        <a:lumMod val="60000"/>
                        <a:lumOff val="40000"/>
                      </a:schemeClr>
                    </a:solidFill>
                  </a:tcPr>
                </a:tc>
                <a:tc>
                  <a:txBody>
                    <a:bodyPr/>
                    <a:lstStyle/>
                    <a:p>
                      <a:pPr algn="ctr"/>
                      <a:r>
                        <a:rPr lang="pl-PL" dirty="0"/>
                        <a:t>polski</a:t>
                      </a:r>
                    </a:p>
                  </a:txBody>
                  <a:tcPr>
                    <a:solidFill>
                      <a:schemeClr val="accent1">
                        <a:lumMod val="60000"/>
                        <a:lumOff val="40000"/>
                      </a:schemeClr>
                    </a:solidFill>
                  </a:tcPr>
                </a:tc>
                <a:tc>
                  <a:txBody>
                    <a:bodyPr/>
                    <a:lstStyle/>
                    <a:p>
                      <a:pPr algn="ctr"/>
                      <a:r>
                        <a:rPr lang="pl-PL" dirty="0"/>
                        <a:t>szwedzki</a:t>
                      </a:r>
                    </a:p>
                  </a:txBody>
                  <a:tcPr>
                    <a:solidFill>
                      <a:schemeClr val="accent1">
                        <a:lumMod val="60000"/>
                        <a:lumOff val="40000"/>
                      </a:schemeClr>
                    </a:solidFill>
                  </a:tcPr>
                </a:tc>
                <a:extLst>
                  <a:ext uri="{0D108BD9-81ED-4DB2-BD59-A6C34878D82A}">
                    <a16:rowId xmlns:a16="http://schemas.microsoft.com/office/drawing/2014/main" val="1979477474"/>
                  </a:ext>
                </a:extLst>
              </a:tr>
            </a:tbl>
          </a:graphicData>
        </a:graphic>
      </p:graphicFrame>
    </p:spTree>
    <p:extLst>
      <p:ext uri="{BB962C8B-B14F-4D97-AF65-F5344CB8AC3E}">
        <p14:creationId xmlns:p14="http://schemas.microsoft.com/office/powerpoint/2010/main" val="63018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C9DDE95-D11D-48B5-9FB7-65FF0AE84DAA}"/>
              </a:ext>
            </a:extLst>
          </p:cNvPr>
          <p:cNvSpPr>
            <a:spLocks noGrp="1"/>
          </p:cNvSpPr>
          <p:nvPr>
            <p:ph sz="half" idx="1"/>
          </p:nvPr>
        </p:nvSpPr>
        <p:spPr/>
        <p:txBody>
          <a:bodyPr>
            <a:normAutofit/>
          </a:bodyPr>
          <a:lstStyle/>
          <a:p>
            <a:pPr algn="ctr"/>
            <a:endParaRPr lang="pl-PL" dirty="0"/>
          </a:p>
          <a:p>
            <a:pPr algn="ctr"/>
            <a:endParaRPr lang="pl-PL" dirty="0"/>
          </a:p>
        </p:txBody>
      </p:sp>
      <p:sp>
        <p:nvSpPr>
          <p:cNvPr id="10" name="Symbol zastępczy zawartości 9">
            <a:extLst>
              <a:ext uri="{FF2B5EF4-FFF2-40B4-BE49-F238E27FC236}">
                <a16:creationId xmlns:a16="http://schemas.microsoft.com/office/drawing/2014/main" id="{B2B69C0E-9014-4EBA-BE3B-140D99E26421}"/>
              </a:ext>
            </a:extLst>
          </p:cNvPr>
          <p:cNvSpPr>
            <a:spLocks noGrp="1"/>
          </p:cNvSpPr>
          <p:nvPr>
            <p:ph sz="half" idx="2"/>
          </p:nvPr>
        </p:nvSpPr>
        <p:spPr>
          <a:xfrm>
            <a:off x="5984697" y="1331650"/>
            <a:ext cx="4663440" cy="4123094"/>
          </a:xfrm>
        </p:spPr>
        <p:txBody>
          <a:bodyPr>
            <a:normAutofit/>
          </a:bodyPr>
          <a:lstStyle/>
          <a:p>
            <a:pPr marL="0" indent="0" algn="ctr">
              <a:buNone/>
            </a:pPr>
            <a:endParaRPr lang="pl-PL" dirty="0"/>
          </a:p>
          <a:p>
            <a:pPr marL="0" indent="0" algn="ctr">
              <a:lnSpc>
                <a:spcPct val="100000"/>
              </a:lnSpc>
              <a:buNone/>
            </a:pPr>
            <a:r>
              <a:rPr lang="pl-PL" dirty="0"/>
              <a:t>W naszej szkole uczycie się języka angielskiego, a klasy siódme również języka niemieckiego. </a:t>
            </a:r>
          </a:p>
          <a:p>
            <a:pPr algn="ctr">
              <a:lnSpc>
                <a:spcPct val="100000"/>
              </a:lnSpc>
            </a:pPr>
            <a:r>
              <a:rPr lang="pl-PL" dirty="0"/>
              <a:t>Okazuje się, że mają ze sobą wiele wspólnego. Oba pochodzą z rodziny języków germańskich, co oznacza, że są ze sobą blisko spokrewnione. </a:t>
            </a:r>
          </a:p>
          <a:p>
            <a:endParaRPr lang="pl-PL" dirty="0"/>
          </a:p>
        </p:txBody>
      </p:sp>
      <p:pic>
        <p:nvPicPr>
          <p:cNvPr id="13" name="Obraz 12">
            <a:extLst>
              <a:ext uri="{FF2B5EF4-FFF2-40B4-BE49-F238E27FC236}">
                <a16:creationId xmlns:a16="http://schemas.microsoft.com/office/drawing/2014/main" id="{C6A6D7D9-9BD7-4146-9E34-C846B5B4E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75" y="1449111"/>
            <a:ext cx="4127473" cy="3196373"/>
          </a:xfrm>
          <a:prstGeom prst="rect">
            <a:avLst/>
          </a:prstGeom>
        </p:spPr>
      </p:pic>
    </p:spTree>
    <p:extLst>
      <p:ext uri="{BB962C8B-B14F-4D97-AF65-F5344CB8AC3E}">
        <p14:creationId xmlns:p14="http://schemas.microsoft.com/office/powerpoint/2010/main" val="109693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23E303-A59D-44CD-980C-9A70AC601ED9}"/>
              </a:ext>
            </a:extLst>
          </p:cNvPr>
          <p:cNvSpPr>
            <a:spLocks noGrp="1"/>
          </p:cNvSpPr>
          <p:nvPr>
            <p:ph type="title"/>
          </p:nvPr>
        </p:nvSpPr>
        <p:spPr>
          <a:xfrm>
            <a:off x="657224" y="416623"/>
            <a:ext cx="10772775" cy="1824018"/>
          </a:xfrm>
        </p:spPr>
        <p:txBody>
          <a:bodyPr/>
          <a:lstStyle/>
          <a:p>
            <a:endParaRPr lang="pl-PL" dirty="0"/>
          </a:p>
        </p:txBody>
      </p:sp>
      <p:graphicFrame>
        <p:nvGraphicFramePr>
          <p:cNvPr id="4" name="Symbol zastępczy zawartości 3">
            <a:extLst>
              <a:ext uri="{FF2B5EF4-FFF2-40B4-BE49-F238E27FC236}">
                <a16:creationId xmlns:a16="http://schemas.microsoft.com/office/drawing/2014/main" id="{F83852BC-8912-440E-A791-32F1FD3F6A0E}"/>
              </a:ext>
            </a:extLst>
          </p:cNvPr>
          <p:cNvGraphicFramePr>
            <a:graphicFrameLocks noGrp="1"/>
          </p:cNvGraphicFramePr>
          <p:nvPr>
            <p:ph idx="1"/>
            <p:extLst>
              <p:ext uri="{D42A27DB-BD31-4B8C-83A1-F6EECF244321}">
                <p14:modId xmlns:p14="http://schemas.microsoft.com/office/powerpoint/2010/main" val="1279083099"/>
              </p:ext>
            </p:extLst>
          </p:nvPr>
        </p:nvGraphicFramePr>
        <p:xfrm>
          <a:off x="597127" y="781234"/>
          <a:ext cx="10832872" cy="5504160"/>
        </p:xfrm>
        <a:graphic>
          <a:graphicData uri="http://schemas.openxmlformats.org/drawingml/2006/table">
            <a:tbl>
              <a:tblPr firstRow="1" firstCol="1" bandRow="1">
                <a:tableStyleId>{5C22544A-7EE6-4342-B048-85BDC9FD1C3A}</a:tableStyleId>
              </a:tblPr>
              <a:tblGrid>
                <a:gridCol w="1605814">
                  <a:extLst>
                    <a:ext uri="{9D8B030D-6E8A-4147-A177-3AD203B41FA5}">
                      <a16:colId xmlns:a16="http://schemas.microsoft.com/office/drawing/2014/main" val="2821864321"/>
                    </a:ext>
                  </a:extLst>
                </a:gridCol>
                <a:gridCol w="2080748">
                  <a:extLst>
                    <a:ext uri="{9D8B030D-6E8A-4147-A177-3AD203B41FA5}">
                      <a16:colId xmlns:a16="http://schemas.microsoft.com/office/drawing/2014/main" val="433831719"/>
                    </a:ext>
                  </a:extLst>
                </a:gridCol>
                <a:gridCol w="1508846">
                  <a:extLst>
                    <a:ext uri="{9D8B030D-6E8A-4147-A177-3AD203B41FA5}">
                      <a16:colId xmlns:a16="http://schemas.microsoft.com/office/drawing/2014/main" val="2955360032"/>
                    </a:ext>
                  </a:extLst>
                </a:gridCol>
                <a:gridCol w="1850467">
                  <a:extLst>
                    <a:ext uri="{9D8B030D-6E8A-4147-A177-3AD203B41FA5}">
                      <a16:colId xmlns:a16="http://schemas.microsoft.com/office/drawing/2014/main" val="841251867"/>
                    </a:ext>
                  </a:extLst>
                </a:gridCol>
                <a:gridCol w="1517293">
                  <a:extLst>
                    <a:ext uri="{9D8B030D-6E8A-4147-A177-3AD203B41FA5}">
                      <a16:colId xmlns:a16="http://schemas.microsoft.com/office/drawing/2014/main" val="2917802440"/>
                    </a:ext>
                  </a:extLst>
                </a:gridCol>
                <a:gridCol w="2269704">
                  <a:extLst>
                    <a:ext uri="{9D8B030D-6E8A-4147-A177-3AD203B41FA5}">
                      <a16:colId xmlns:a16="http://schemas.microsoft.com/office/drawing/2014/main" val="1176878319"/>
                    </a:ext>
                  </a:extLst>
                </a:gridCol>
              </a:tblGrid>
              <a:tr h="492293">
                <a:tc>
                  <a:txBody>
                    <a:bodyPr/>
                    <a:lstStyle/>
                    <a:p>
                      <a:pPr algn="ctr">
                        <a:lnSpc>
                          <a:spcPct val="107000"/>
                        </a:lnSpc>
                        <a:spcAft>
                          <a:spcPts val="0"/>
                        </a:spcAft>
                      </a:pPr>
                      <a:endParaRPr lang="pl-PL"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pl-PL"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pl-PL"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pl-PL"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pl-PL"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pl-PL"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4534986"/>
                  </a:ext>
                </a:extLst>
              </a:tr>
              <a:tr h="715981">
                <a:tc>
                  <a:txBody>
                    <a:bodyPr/>
                    <a:lstStyle/>
                    <a:p>
                      <a:pPr algn="ctr">
                        <a:lnSpc>
                          <a:spcPct val="107000"/>
                        </a:lnSpc>
                        <a:spcAft>
                          <a:spcPts val="800"/>
                        </a:spcAft>
                      </a:pPr>
                      <a:r>
                        <a:rPr lang="en-US" sz="1800" b="0" dirty="0">
                          <a:solidFill>
                            <a:schemeClr val="tx1"/>
                          </a:solidFill>
                          <a:effectLst/>
                          <a:latin typeface="+mn-lt"/>
                        </a:rPr>
                        <a:t>family</a:t>
                      </a:r>
                      <a:endParaRPr lang="pl-PL"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die Familie</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en-US" sz="1800" dirty="0">
                          <a:effectLst/>
                          <a:latin typeface="+mn-lt"/>
                        </a:rPr>
                        <a:t>hair</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das Haar</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a:effectLst/>
                          <a:latin typeface="+mn-lt"/>
                        </a:rPr>
                        <a:t>warm</a:t>
                      </a:r>
                      <a:endParaRPr lang="pl-PL" sz="180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warm</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978771594"/>
                  </a:ext>
                </a:extLst>
              </a:tr>
              <a:tr h="715981">
                <a:tc>
                  <a:txBody>
                    <a:bodyPr/>
                    <a:lstStyle/>
                    <a:p>
                      <a:pPr algn="ctr">
                        <a:lnSpc>
                          <a:spcPct val="107000"/>
                        </a:lnSpc>
                        <a:spcAft>
                          <a:spcPts val="800"/>
                        </a:spcAft>
                      </a:pPr>
                      <a:r>
                        <a:rPr lang="en-US" sz="1800" b="0" dirty="0">
                          <a:solidFill>
                            <a:schemeClr val="tx1"/>
                          </a:solidFill>
                          <a:effectLst/>
                          <a:latin typeface="+mn-lt"/>
                        </a:rPr>
                        <a:t>friend</a:t>
                      </a:r>
                      <a:endParaRPr lang="pl-PL"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der Freund</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en-US" sz="1800" dirty="0">
                          <a:effectLst/>
                          <a:latin typeface="+mn-lt"/>
                        </a:rPr>
                        <a:t>couch</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die Couch</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long</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lange</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147596320"/>
                  </a:ext>
                </a:extLst>
              </a:tr>
              <a:tr h="715981">
                <a:tc>
                  <a:txBody>
                    <a:bodyPr/>
                    <a:lstStyle/>
                    <a:p>
                      <a:pPr algn="ctr">
                        <a:lnSpc>
                          <a:spcPct val="107000"/>
                        </a:lnSpc>
                        <a:spcAft>
                          <a:spcPts val="800"/>
                        </a:spcAft>
                      </a:pPr>
                      <a:r>
                        <a:rPr lang="en-US" sz="1800" b="0" dirty="0">
                          <a:solidFill>
                            <a:schemeClr val="tx1"/>
                          </a:solidFill>
                          <a:effectLst/>
                          <a:latin typeface="+mn-lt"/>
                        </a:rPr>
                        <a:t>garden</a:t>
                      </a:r>
                      <a:endParaRPr lang="pl-PL"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der Garten</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en-US" sz="1800" dirty="0">
                          <a:effectLst/>
                          <a:latin typeface="+mn-lt"/>
                        </a:rPr>
                        <a:t>sofa</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das Sofa</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fish</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a:effectLst/>
                          <a:latin typeface="+mn-lt"/>
                        </a:rPr>
                        <a:t>der </a:t>
                      </a:r>
                      <a:r>
                        <a:rPr lang="pl-PL" sz="1800" dirty="0" err="1">
                          <a:effectLst/>
                          <a:latin typeface="+mn-lt"/>
                        </a:rPr>
                        <a:t>Fisch</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59786339"/>
                  </a:ext>
                </a:extLst>
              </a:tr>
              <a:tr h="715981">
                <a:tc>
                  <a:txBody>
                    <a:bodyPr/>
                    <a:lstStyle/>
                    <a:p>
                      <a:pPr algn="ctr">
                        <a:lnSpc>
                          <a:spcPct val="107000"/>
                        </a:lnSpc>
                        <a:spcAft>
                          <a:spcPts val="800"/>
                        </a:spcAft>
                      </a:pPr>
                      <a:r>
                        <a:rPr lang="en-US" sz="1800" b="0" dirty="0">
                          <a:solidFill>
                            <a:schemeClr val="tx1"/>
                          </a:solidFill>
                          <a:effectLst/>
                          <a:latin typeface="+mn-lt"/>
                        </a:rPr>
                        <a:t>lamp</a:t>
                      </a:r>
                      <a:endParaRPr lang="pl-PL"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die Lampe</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a:effectLst/>
                          <a:latin typeface="+mn-lt"/>
                        </a:rPr>
                        <a:t>jacket </a:t>
                      </a:r>
                      <a:endParaRPr lang="pl-PL" sz="180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die</a:t>
                      </a:r>
                      <a:r>
                        <a:rPr lang="pl-PL" sz="1800" dirty="0">
                          <a:effectLst/>
                          <a:latin typeface="+mn-lt"/>
                        </a:rPr>
                        <a:t> </a:t>
                      </a:r>
                      <a:r>
                        <a:rPr lang="pl-PL" sz="1800" dirty="0" err="1">
                          <a:effectLst/>
                          <a:latin typeface="+mn-lt"/>
                        </a:rPr>
                        <a:t>Jacke</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a:effectLst/>
                          <a:latin typeface="+mn-lt"/>
                        </a:rPr>
                        <a:t>giraffe</a:t>
                      </a:r>
                      <a:endParaRPr lang="pl-PL" sz="180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die</a:t>
                      </a:r>
                      <a:r>
                        <a:rPr lang="pl-PL" sz="1800" dirty="0">
                          <a:effectLst/>
                          <a:latin typeface="+mn-lt"/>
                        </a:rPr>
                        <a:t> </a:t>
                      </a:r>
                      <a:r>
                        <a:rPr lang="pl-PL" sz="1800" dirty="0" err="1">
                          <a:effectLst/>
                          <a:latin typeface="+mn-lt"/>
                        </a:rPr>
                        <a:t>Giraffe</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812363784"/>
                  </a:ext>
                </a:extLst>
              </a:tr>
              <a:tr h="715981">
                <a:tc>
                  <a:txBody>
                    <a:bodyPr/>
                    <a:lstStyle/>
                    <a:p>
                      <a:pPr algn="ctr">
                        <a:lnSpc>
                          <a:spcPct val="107000"/>
                        </a:lnSpc>
                        <a:spcAft>
                          <a:spcPts val="800"/>
                        </a:spcAft>
                      </a:pPr>
                      <a:r>
                        <a:rPr lang="en-US" sz="1800" b="0" dirty="0">
                          <a:solidFill>
                            <a:schemeClr val="tx1"/>
                          </a:solidFill>
                          <a:effectLst/>
                          <a:latin typeface="+mn-lt"/>
                        </a:rPr>
                        <a:t>nervous</a:t>
                      </a:r>
                      <a:endParaRPr lang="pl-PL"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a:effectLst/>
                          <a:latin typeface="+mn-lt"/>
                        </a:rPr>
                        <a:t>nervös</a:t>
                      </a:r>
                      <a:endParaRPr lang="pl-PL" sz="180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a:effectLst/>
                          <a:latin typeface="+mn-lt"/>
                        </a:rPr>
                        <a:t>winter</a:t>
                      </a:r>
                      <a:endParaRPr lang="pl-PL" sz="180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a:effectLst/>
                          <a:latin typeface="+mn-lt"/>
                        </a:rPr>
                        <a:t>der  Winter</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a:effectLst/>
                          <a:latin typeface="+mn-lt"/>
                        </a:rPr>
                        <a:t>orange</a:t>
                      </a:r>
                      <a:endParaRPr lang="pl-PL" sz="180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die</a:t>
                      </a:r>
                      <a:r>
                        <a:rPr lang="pl-PL" sz="1800" dirty="0">
                          <a:effectLst/>
                          <a:latin typeface="+mn-lt"/>
                        </a:rPr>
                        <a:t> Orange</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931279559"/>
                  </a:ext>
                </a:extLst>
              </a:tr>
              <a:tr h="715981">
                <a:tc>
                  <a:txBody>
                    <a:bodyPr/>
                    <a:lstStyle/>
                    <a:p>
                      <a:pPr algn="ctr">
                        <a:lnSpc>
                          <a:spcPct val="107000"/>
                        </a:lnSpc>
                        <a:spcAft>
                          <a:spcPts val="800"/>
                        </a:spcAft>
                      </a:pPr>
                      <a:r>
                        <a:rPr lang="en-US" sz="1800" b="0" dirty="0">
                          <a:solidFill>
                            <a:schemeClr val="tx1"/>
                          </a:solidFill>
                          <a:effectLst/>
                          <a:latin typeface="+mn-lt"/>
                        </a:rPr>
                        <a:t>room</a:t>
                      </a:r>
                      <a:endParaRPr lang="pl-PL"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der Raum</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house</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das</a:t>
                      </a:r>
                      <a:r>
                        <a:rPr lang="pl-PL" sz="1800" dirty="0">
                          <a:effectLst/>
                          <a:latin typeface="+mn-lt"/>
                        </a:rPr>
                        <a:t> </a:t>
                      </a:r>
                      <a:r>
                        <a:rPr lang="pl-PL" sz="1800" dirty="0" err="1">
                          <a:effectLst/>
                          <a:latin typeface="+mn-lt"/>
                        </a:rPr>
                        <a:t>Haus</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a:effectLst/>
                          <a:latin typeface="+mn-lt"/>
                        </a:rPr>
                        <a:t>finger</a:t>
                      </a:r>
                      <a:endParaRPr lang="pl-PL" sz="180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a:effectLst/>
                          <a:latin typeface="+mn-lt"/>
                        </a:rPr>
                        <a:t>der </a:t>
                      </a:r>
                      <a:r>
                        <a:rPr lang="pl-PL" sz="1800" dirty="0" err="1">
                          <a:effectLst/>
                          <a:latin typeface="+mn-lt"/>
                        </a:rPr>
                        <a:t>Finger</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051754277"/>
                  </a:ext>
                </a:extLst>
              </a:tr>
              <a:tr h="715981">
                <a:tc>
                  <a:txBody>
                    <a:bodyPr/>
                    <a:lstStyle/>
                    <a:p>
                      <a:pPr algn="ctr">
                        <a:lnSpc>
                          <a:spcPct val="107000"/>
                        </a:lnSpc>
                        <a:spcAft>
                          <a:spcPts val="800"/>
                        </a:spcAft>
                      </a:pPr>
                      <a:r>
                        <a:rPr lang="en-US" sz="1800" b="0" dirty="0">
                          <a:solidFill>
                            <a:schemeClr val="tx1"/>
                          </a:solidFill>
                          <a:effectLst/>
                          <a:latin typeface="+mn-lt"/>
                        </a:rPr>
                        <a:t>cousin</a:t>
                      </a:r>
                      <a:endParaRPr lang="pl-PL"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de-DE" sz="1800" dirty="0">
                          <a:effectLst/>
                          <a:latin typeface="+mn-lt"/>
                        </a:rPr>
                        <a:t>der Cousin</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bed</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das</a:t>
                      </a:r>
                      <a:r>
                        <a:rPr lang="pl-PL" sz="1800" dirty="0">
                          <a:effectLst/>
                          <a:latin typeface="+mn-lt"/>
                        </a:rPr>
                        <a:t> </a:t>
                      </a:r>
                      <a:r>
                        <a:rPr lang="pl-PL" sz="1800" dirty="0" err="1">
                          <a:effectLst/>
                          <a:latin typeface="+mn-lt"/>
                        </a:rPr>
                        <a:t>Bett</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toilet</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pl-PL" sz="1800" dirty="0" err="1">
                          <a:effectLst/>
                          <a:latin typeface="+mn-lt"/>
                        </a:rPr>
                        <a:t>die</a:t>
                      </a:r>
                      <a:r>
                        <a:rPr lang="pl-PL" sz="1800" dirty="0">
                          <a:effectLst/>
                          <a:latin typeface="+mn-lt"/>
                        </a:rPr>
                        <a:t> </a:t>
                      </a:r>
                      <a:r>
                        <a:rPr lang="pl-PL" sz="1800" dirty="0" err="1">
                          <a:effectLst/>
                          <a:latin typeface="+mn-lt"/>
                        </a:rPr>
                        <a:t>Toilette</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74917230"/>
                  </a:ext>
                </a:extLst>
              </a:tr>
            </a:tbl>
          </a:graphicData>
        </a:graphic>
      </p:graphicFrame>
      <p:pic>
        <p:nvPicPr>
          <p:cNvPr id="13" name="Obraz 12">
            <a:extLst>
              <a:ext uri="{FF2B5EF4-FFF2-40B4-BE49-F238E27FC236}">
                <a16:creationId xmlns:a16="http://schemas.microsoft.com/office/drawing/2014/main" id="{284E7441-7272-44B1-927F-88780CC3CD07}"/>
              </a:ext>
            </a:extLst>
          </p:cNvPr>
          <p:cNvPicPr/>
          <p:nvPr/>
        </p:nvPicPr>
        <p:blipFill>
          <a:blip r:embed="rId2"/>
          <a:stretch>
            <a:fillRect/>
          </a:stretch>
        </p:blipFill>
        <p:spPr>
          <a:xfrm>
            <a:off x="1037411" y="879674"/>
            <a:ext cx="429260" cy="214630"/>
          </a:xfrm>
          <a:prstGeom prst="rect">
            <a:avLst/>
          </a:prstGeom>
        </p:spPr>
      </p:pic>
      <p:pic>
        <p:nvPicPr>
          <p:cNvPr id="15" name="Obraz 14">
            <a:extLst>
              <a:ext uri="{FF2B5EF4-FFF2-40B4-BE49-F238E27FC236}">
                <a16:creationId xmlns:a16="http://schemas.microsoft.com/office/drawing/2014/main" id="{AFA51FBF-9A31-408E-A4CA-01D01A8EC3E7}"/>
              </a:ext>
            </a:extLst>
          </p:cNvPr>
          <p:cNvPicPr/>
          <p:nvPr/>
        </p:nvPicPr>
        <p:blipFill>
          <a:blip r:embed="rId2"/>
          <a:stretch>
            <a:fillRect/>
          </a:stretch>
        </p:blipFill>
        <p:spPr>
          <a:xfrm>
            <a:off x="8121669" y="845701"/>
            <a:ext cx="538390" cy="282574"/>
          </a:xfrm>
          <a:prstGeom prst="rect">
            <a:avLst/>
          </a:prstGeom>
        </p:spPr>
      </p:pic>
      <p:pic>
        <p:nvPicPr>
          <p:cNvPr id="16" name="Obraz 15" descr="Flaga Niemiec – Wikipedia, wolna encyklopedia">
            <a:extLst>
              <a:ext uri="{FF2B5EF4-FFF2-40B4-BE49-F238E27FC236}">
                <a16:creationId xmlns:a16="http://schemas.microsoft.com/office/drawing/2014/main" id="{85672BC6-34BC-445A-AB9F-B2EDE44CA9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490" y="862244"/>
            <a:ext cx="468630" cy="282575"/>
          </a:xfrm>
          <a:prstGeom prst="rect">
            <a:avLst/>
          </a:prstGeom>
          <a:noFill/>
          <a:ln>
            <a:noFill/>
          </a:ln>
        </p:spPr>
      </p:pic>
      <p:pic>
        <p:nvPicPr>
          <p:cNvPr id="17" name="Obraz 16" descr="Flaga Niemiec – Wikipedia, wolna encyklopedia">
            <a:extLst>
              <a:ext uri="{FF2B5EF4-FFF2-40B4-BE49-F238E27FC236}">
                <a16:creationId xmlns:a16="http://schemas.microsoft.com/office/drawing/2014/main" id="{9B2F63CA-5D7A-408B-AD78-11F4523116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944" y="870856"/>
            <a:ext cx="468630" cy="282575"/>
          </a:xfrm>
          <a:prstGeom prst="rect">
            <a:avLst/>
          </a:prstGeom>
          <a:noFill/>
          <a:ln>
            <a:noFill/>
          </a:ln>
        </p:spPr>
      </p:pic>
      <p:pic>
        <p:nvPicPr>
          <p:cNvPr id="19" name="Obraz 18">
            <a:extLst>
              <a:ext uri="{FF2B5EF4-FFF2-40B4-BE49-F238E27FC236}">
                <a16:creationId xmlns:a16="http://schemas.microsoft.com/office/drawing/2014/main" id="{7A33CD2F-E32F-4E9D-AF23-46DB4189F7A2}"/>
              </a:ext>
            </a:extLst>
          </p:cNvPr>
          <p:cNvPicPr/>
          <p:nvPr/>
        </p:nvPicPr>
        <p:blipFill>
          <a:blip r:embed="rId2"/>
          <a:stretch>
            <a:fillRect/>
          </a:stretch>
        </p:blipFill>
        <p:spPr>
          <a:xfrm>
            <a:off x="4839771" y="862067"/>
            <a:ext cx="429260" cy="282574"/>
          </a:xfrm>
          <a:prstGeom prst="rect">
            <a:avLst/>
          </a:prstGeom>
        </p:spPr>
      </p:pic>
      <p:pic>
        <p:nvPicPr>
          <p:cNvPr id="20" name="Obraz 19" descr="Flaga Niemiec – Wikipedia, wolna encyklopedia">
            <a:extLst>
              <a:ext uri="{FF2B5EF4-FFF2-40B4-BE49-F238E27FC236}">
                <a16:creationId xmlns:a16="http://schemas.microsoft.com/office/drawing/2014/main" id="{A0FC67DD-69A6-4FA2-AE63-E3A876510A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3142" y="845701"/>
            <a:ext cx="468630" cy="282575"/>
          </a:xfrm>
          <a:prstGeom prst="rect">
            <a:avLst/>
          </a:prstGeom>
          <a:noFill/>
          <a:ln>
            <a:noFill/>
          </a:ln>
        </p:spPr>
      </p:pic>
    </p:spTree>
    <p:extLst>
      <p:ext uri="{BB962C8B-B14F-4D97-AF65-F5344CB8AC3E}">
        <p14:creationId xmlns:p14="http://schemas.microsoft.com/office/powerpoint/2010/main" val="186785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521D5EF-79A8-4B68-AA3F-E809CB425C5A}"/>
              </a:ext>
            </a:extLst>
          </p:cNvPr>
          <p:cNvSpPr>
            <a:spLocks noGrp="1"/>
          </p:cNvSpPr>
          <p:nvPr>
            <p:ph idx="1"/>
          </p:nvPr>
        </p:nvSpPr>
        <p:spPr/>
        <p:txBody>
          <a:bodyPr>
            <a:normAutofit/>
          </a:bodyPr>
          <a:lstStyle/>
          <a:p>
            <a:endParaRPr lang="pl-PL" dirty="0"/>
          </a:p>
          <a:p>
            <a:pPr>
              <a:buFont typeface="Wingdings" panose="05000000000000000000" pitchFamily="2" charset="2"/>
              <a:buChar char="Ø"/>
            </a:pPr>
            <a:r>
              <a:rPr lang="pl-PL" dirty="0"/>
              <a:t>Europejskimi krajami, w których większość mieszkańców mówi po </a:t>
            </a:r>
            <a:r>
              <a:rPr lang="pl-PL" b="1" dirty="0">
                <a:solidFill>
                  <a:schemeClr val="accent1">
                    <a:lumMod val="75000"/>
                  </a:schemeClr>
                </a:solidFill>
              </a:rPr>
              <a:t>angielsku</a:t>
            </a:r>
            <a:r>
              <a:rPr lang="pl-PL" dirty="0"/>
              <a:t>, bądź język angielski jest językiem urzędowym są: </a:t>
            </a:r>
            <a:r>
              <a:rPr lang="pl-PL" b="1" dirty="0"/>
              <a:t>Anglia, Irlandia, Irlandia Północna, Szkocja, Malta, Walia </a:t>
            </a:r>
            <a:r>
              <a:rPr lang="pl-PL" dirty="0"/>
              <a:t>a także</a:t>
            </a:r>
            <a:r>
              <a:rPr lang="pl-PL" b="1" dirty="0"/>
              <a:t> Gibraltar, Wyspa Man, Jersey i Guernsey.</a:t>
            </a:r>
            <a:r>
              <a:rPr lang="pl-PL" dirty="0"/>
              <a:t> Co ciekawe, tak jak USA, Wielka Brytania nie ma języka urzędowego. Oczywiście de facto jest nim język angielski i to właśnie nim będziemy się tam posługiwać.</a:t>
            </a:r>
          </a:p>
          <a:p>
            <a:pPr>
              <a:buFont typeface="Wingdings" panose="05000000000000000000" pitchFamily="2" charset="2"/>
              <a:buChar char="Ø"/>
            </a:pPr>
            <a:r>
              <a:rPr lang="pl-PL" dirty="0"/>
              <a:t>Język </a:t>
            </a:r>
            <a:r>
              <a:rPr lang="pl-PL" b="1" dirty="0">
                <a:solidFill>
                  <a:schemeClr val="accent1">
                    <a:lumMod val="75000"/>
                  </a:schemeClr>
                </a:solidFill>
              </a:rPr>
              <a:t>niemiecki</a:t>
            </a:r>
            <a:r>
              <a:rPr lang="pl-PL" dirty="0"/>
              <a:t> też posiada w Europie wielu użytkowników. Jest przynajmniej jednym z oficjalnych języków urzędowych w: </a:t>
            </a:r>
            <a:r>
              <a:rPr lang="pl-PL" b="1" dirty="0"/>
              <a:t>Austrii, Belgii, Lichtensteinie, Luksemburgu, Niemczech, Szwajcarii i Włoszech (regionalnie)</a:t>
            </a:r>
            <a:r>
              <a:rPr lang="pl-PL" dirty="0"/>
              <a:t>.</a:t>
            </a:r>
            <a:br>
              <a:rPr lang="pl-PL" dirty="0"/>
            </a:br>
            <a:endParaRPr lang="pl-PL" dirty="0"/>
          </a:p>
        </p:txBody>
      </p:sp>
      <p:pic>
        <p:nvPicPr>
          <p:cNvPr id="5" name="Obraz 4">
            <a:extLst>
              <a:ext uri="{FF2B5EF4-FFF2-40B4-BE49-F238E27FC236}">
                <a16:creationId xmlns:a16="http://schemas.microsoft.com/office/drawing/2014/main" id="{6A7928BA-6FBF-4C34-99D5-54777EE02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393" y="292965"/>
            <a:ext cx="4829453" cy="2024107"/>
          </a:xfrm>
          <a:prstGeom prst="rect">
            <a:avLst/>
          </a:prstGeom>
        </p:spPr>
      </p:pic>
    </p:spTree>
    <p:extLst>
      <p:ext uri="{BB962C8B-B14F-4D97-AF65-F5344CB8AC3E}">
        <p14:creationId xmlns:p14="http://schemas.microsoft.com/office/powerpoint/2010/main" val="266440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28E0DA-2BEC-461B-AE2B-43F8A6D9371F}"/>
              </a:ext>
            </a:extLst>
          </p:cNvPr>
          <p:cNvSpPr>
            <a:spLocks noGrp="1"/>
          </p:cNvSpPr>
          <p:nvPr>
            <p:ph type="title"/>
          </p:nvPr>
        </p:nvSpPr>
        <p:spPr/>
        <p:txBody>
          <a:bodyPr/>
          <a:lstStyle/>
          <a:p>
            <a:r>
              <a:rPr lang="pl-PL" b="1" dirty="0"/>
              <a:t>Ciekawostki </a:t>
            </a:r>
          </a:p>
        </p:txBody>
      </p:sp>
      <p:sp>
        <p:nvSpPr>
          <p:cNvPr id="3" name="Symbol zastępczy zawartości 2">
            <a:extLst>
              <a:ext uri="{FF2B5EF4-FFF2-40B4-BE49-F238E27FC236}">
                <a16:creationId xmlns:a16="http://schemas.microsoft.com/office/drawing/2014/main" id="{FB1F9AE1-ACA5-472B-AC92-1D17A33E97F5}"/>
              </a:ext>
            </a:extLst>
          </p:cNvPr>
          <p:cNvSpPr>
            <a:spLocks noGrp="1"/>
          </p:cNvSpPr>
          <p:nvPr>
            <p:ph idx="1"/>
          </p:nvPr>
        </p:nvSpPr>
        <p:spPr/>
        <p:txBody>
          <a:bodyPr/>
          <a:lstStyle/>
          <a:p>
            <a:pPr>
              <a:buFont typeface="Wingdings" panose="05000000000000000000" pitchFamily="2" charset="2"/>
              <a:buChar char="Ø"/>
            </a:pPr>
            <a:r>
              <a:rPr lang="pl-PL" dirty="0"/>
              <a:t>Szacuje się, że językiem angielskim posługuje się obecnie 1,5 mld ludzi.</a:t>
            </a:r>
          </a:p>
          <a:p>
            <a:pPr>
              <a:buFont typeface="Wingdings" panose="05000000000000000000" pitchFamily="2" charset="2"/>
              <a:buChar char="Ø"/>
            </a:pPr>
            <a:r>
              <a:rPr lang="pl-PL" dirty="0"/>
              <a:t>Najkrótsze zdanie w języku angielskim to: ,,Go”.</a:t>
            </a:r>
          </a:p>
          <a:p>
            <a:pPr>
              <a:buFont typeface="Wingdings" panose="05000000000000000000" pitchFamily="2" charset="2"/>
              <a:buChar char="Ø"/>
            </a:pPr>
            <a:r>
              <a:rPr lang="pl-PL" dirty="0"/>
              <a:t>Według słownika "Oxford English Dictionary", najdłuższe słowo w języku angielskim to 45-literowy wyraz "</a:t>
            </a:r>
            <a:r>
              <a:rPr lang="pl-PL" dirty="0" err="1"/>
              <a:t>pneumonoultramicroscopicsilicovolcanoconiosis</a:t>
            </a:r>
            <a:r>
              <a:rPr lang="pl-PL" dirty="0"/>
              <a:t>", oznaczający chorobę płuc.</a:t>
            </a:r>
          </a:p>
          <a:p>
            <a:pPr>
              <a:buFont typeface="Wingdings" panose="05000000000000000000" pitchFamily="2" charset="2"/>
              <a:buChar char="Ø"/>
            </a:pPr>
            <a:r>
              <a:rPr lang="pl-PL" dirty="0"/>
              <a:t>Jednym z najczęściej używanych angielskich słów jest: ,,I” (,,Ja”).</a:t>
            </a:r>
          </a:p>
          <a:p>
            <a:pPr>
              <a:buFont typeface="Wingdings" panose="05000000000000000000" pitchFamily="2" charset="2"/>
              <a:buChar char="Ø"/>
            </a:pPr>
            <a:r>
              <a:rPr lang="pl-PL" dirty="0"/>
              <a:t>Łamańce językowe (</a:t>
            </a:r>
            <a:r>
              <a:rPr lang="pl-PL" i="1" dirty="0" err="1"/>
              <a:t>tongue</a:t>
            </a:r>
            <a:r>
              <a:rPr lang="pl-PL" i="1" dirty="0"/>
              <a:t> </a:t>
            </a:r>
            <a:r>
              <a:rPr lang="pl-PL" i="1" dirty="0" err="1"/>
              <a:t>twisters</a:t>
            </a:r>
            <a:r>
              <a:rPr lang="pl-PL" dirty="0"/>
              <a:t>) są to trudne do wymówienia zdania lub ciągi wyrazów, np. </a:t>
            </a:r>
            <a:r>
              <a:rPr lang="en-US" dirty="0"/>
              <a:t>How much wood would a woodchuck chuck if a woodchuck could chuck wood?</a:t>
            </a:r>
            <a:endParaRPr lang="pl-PL" dirty="0"/>
          </a:p>
        </p:txBody>
      </p:sp>
    </p:spTree>
    <p:extLst>
      <p:ext uri="{BB962C8B-B14F-4D97-AF65-F5344CB8AC3E}">
        <p14:creationId xmlns:p14="http://schemas.microsoft.com/office/powerpoint/2010/main" val="64562330"/>
      </p:ext>
    </p:extLst>
  </p:cSld>
  <p:clrMapOvr>
    <a:masterClrMapping/>
  </p:clrMapOvr>
</p:sld>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Wielkomiejs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Wielkomiejski</Template>
  <TotalTime>118</TotalTime>
  <Words>682</Words>
  <Application>Microsoft Office PowerPoint</Application>
  <PresentationFormat>Panoramiczny</PresentationFormat>
  <Paragraphs>116</Paragraphs>
  <Slides>12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12</vt:i4>
      </vt:variant>
    </vt:vector>
  </HeadingPairs>
  <TitlesOfParts>
    <vt:vector size="18" baseType="lpstr">
      <vt:lpstr>Arial</vt:lpstr>
      <vt:lpstr>Calibri</vt:lpstr>
      <vt:lpstr>Calibri Light</vt:lpstr>
      <vt:lpstr>Times New Roman</vt:lpstr>
      <vt:lpstr>Wingdings</vt:lpstr>
      <vt:lpstr>Wielkomiejski</vt:lpstr>
      <vt:lpstr>  Europejski Dzień Języków Obcych</vt:lpstr>
      <vt:lpstr>Europejski Dzień Języków Obcych</vt:lpstr>
      <vt:lpstr>Prezentacja programu PowerPoint</vt:lpstr>
      <vt:lpstr>Ile języków mamy w Europie?</vt:lpstr>
      <vt:lpstr>W UE obowiązują 24 języki urzędowe:</vt:lpstr>
      <vt:lpstr>Prezentacja programu PowerPoint</vt:lpstr>
      <vt:lpstr>Prezentacja programu PowerPoint</vt:lpstr>
      <vt:lpstr>Prezentacja programu PowerPoint</vt:lpstr>
      <vt:lpstr>Ciekawostki </vt:lpstr>
      <vt:lpstr>Ciekawostki</vt:lpstr>
      <vt:lpstr>Język obcy – Twoje okno na świat!</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Europejski Dzień Języków Obcych</dc:title>
  <dc:creator>Czonstke Monika</dc:creator>
  <cp:lastModifiedBy>Czonstke Monika</cp:lastModifiedBy>
  <cp:revision>19</cp:revision>
  <dcterms:created xsi:type="dcterms:W3CDTF">2021-09-12T16:14:20Z</dcterms:created>
  <dcterms:modified xsi:type="dcterms:W3CDTF">2021-09-21T11:09:36Z</dcterms:modified>
</cp:coreProperties>
</file>