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97" r:id="rId3"/>
    <p:sldId id="264" r:id="rId4"/>
    <p:sldId id="292" r:id="rId5"/>
    <p:sldId id="295" r:id="rId6"/>
    <p:sldId id="296" r:id="rId7"/>
    <p:sldId id="293" r:id="rId8"/>
    <p:sldId id="294" r:id="rId9"/>
    <p:sldId id="263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8A0000"/>
    <a:srgbClr val="CFE123"/>
    <a:srgbClr val="560FB5"/>
    <a:srgbClr val="FFFF66"/>
    <a:srgbClr val="E8AF62"/>
    <a:srgbClr val="FF6600"/>
    <a:srgbClr val="CE0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redný štýl 3 - zvýrazneni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0" autoAdjust="0"/>
    <p:restoredTop sz="93833" autoAdjust="0"/>
  </p:normalViewPr>
  <p:slideViewPr>
    <p:cSldViewPr>
      <p:cViewPr varScale="1">
        <p:scale>
          <a:sx n="82" d="100"/>
          <a:sy n="82" d="100"/>
        </p:scale>
        <p:origin x="134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E016E-2A8F-49DD-B1E9-FB2DAC864960}" type="datetimeFigureOut">
              <a:rPr lang="sk-SK" smtClean="0"/>
              <a:pPr/>
              <a:t>24. 3. 2021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5B53D-FB34-4C39-9C70-598470D9FD1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5B53D-FB34-4C39-9C70-598470D9FD1C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5B53D-FB34-4C39-9C70-598470D9FD1C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24. 3. 2021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24. 3. 2021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24. 3. 2021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24. 3. 2021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24. 3. 2021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24. 3. 2021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24. 3. 2021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24. 3. 2021</a:t>
            </a:fld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24. 3. 2021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24. 3. 2021</a:t>
            </a:fld>
            <a:endParaRPr lang="sk-SK" dirty="0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24. 3. 2021</a:t>
            </a:fld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DA39CA-5D66-46E3-8CF5-2F990151517B}" type="datetimeFigureOut">
              <a:rPr lang="sk-SK" smtClean="0"/>
              <a:pPr/>
              <a:t>24. 3. 2021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3688" y="908720"/>
            <a:ext cx="665288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400" dirty="0" smtClean="0"/>
              <a:t>Významné chemické prvky a zlúčeniny</a:t>
            </a:r>
            <a:endParaRPr lang="sk-SK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35696" y="5445224"/>
            <a:ext cx="6678488" cy="1152128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</a:pPr>
            <a:r>
              <a:rPr lang="sk-SK" sz="2800" dirty="0" smtClean="0"/>
              <a:t>Významné </a:t>
            </a:r>
            <a:r>
              <a:rPr lang="sk-SK" sz="2800" dirty="0" err="1" smtClean="0"/>
              <a:t>halogenidy</a:t>
            </a:r>
            <a:endParaRPr lang="sk-SK" sz="2800" dirty="0" smtClean="0"/>
          </a:p>
          <a:p>
            <a:pPr algn="ctr">
              <a:lnSpc>
                <a:spcPct val="170000"/>
              </a:lnSpc>
            </a:pPr>
            <a:endParaRPr lang="sk-SK" sz="2800" dirty="0" smtClean="0"/>
          </a:p>
        </p:txBody>
      </p:sp>
      <p:sp>
        <p:nvSpPr>
          <p:cNvPr id="10248" name="AutoShape 8" descr="Výsledok vyhľadávania obrázkov pre dopyt alkali met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2290" name="Picture 2" descr="http://mineralogie.mysteria.cz/fluor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492896"/>
            <a:ext cx="3240360" cy="2493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dirty="0" err="1" smtClean="0">
                <a:solidFill>
                  <a:srgbClr val="FF0000"/>
                </a:solidFill>
              </a:rPr>
              <a:t>Halogenidy</a:t>
            </a:r>
            <a:r>
              <a:rPr lang="sk-SK" sz="4000" dirty="0" smtClean="0"/>
              <a:t> sú dvojprvkové zlúčeniny halogénov, v ktorých má halogén oxidačné číslo </a:t>
            </a:r>
            <a:r>
              <a:rPr lang="sk-SK" sz="4000" dirty="0" smtClean="0">
                <a:solidFill>
                  <a:srgbClr val="FF0000"/>
                </a:solidFill>
              </a:rPr>
              <a:t>-I</a:t>
            </a:r>
            <a:endParaRPr lang="sk-SK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90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Fluoridy: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8424936" cy="56372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sk-SK" sz="24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sk-SK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sk-SK" sz="2000" i="1" dirty="0" smtClean="0"/>
          </a:p>
          <a:p>
            <a:pPr>
              <a:lnSpc>
                <a:spcPct val="150000"/>
              </a:lnSpc>
              <a:buNone/>
            </a:pPr>
            <a:endParaRPr lang="sk-SK" i="1" dirty="0" smtClean="0"/>
          </a:p>
          <a:p>
            <a:pPr>
              <a:lnSpc>
                <a:spcPct val="150000"/>
              </a:lnSpc>
            </a:pPr>
            <a:endParaRPr lang="sk-SK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sk-SK" i="1" dirty="0" smtClean="0"/>
          </a:p>
          <a:p>
            <a:endParaRPr lang="sk-SK" dirty="0" smtClean="0"/>
          </a:p>
          <a:p>
            <a:endParaRPr lang="sk-SK" i="1" dirty="0" smtClean="0"/>
          </a:p>
        </p:txBody>
      </p:sp>
      <p:pic>
        <p:nvPicPr>
          <p:cNvPr id="8194" name="Picture 2" descr="https://encyklopediapoznania.sk/data/chemia/slovnik/nerasty/fluorid_zele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2160240" cy="168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971600" y="3284984"/>
            <a:ext cx="223224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Kazivec – CaF</a:t>
            </a:r>
            <a:r>
              <a:rPr lang="sk-SK" b="1" baseline="-25000" dirty="0" smtClean="0"/>
              <a:t>2</a:t>
            </a:r>
            <a:endParaRPr lang="sk-SK" b="1" baseline="-25000" dirty="0"/>
          </a:p>
        </p:txBody>
      </p:sp>
      <p:sp>
        <p:nvSpPr>
          <p:cNvPr id="6" name="BlokTextu 5"/>
          <p:cNvSpPr txBox="1"/>
          <p:nvPr/>
        </p:nvSpPr>
        <p:spPr>
          <a:xfrm>
            <a:off x="539552" y="4077072"/>
            <a:ext cx="30963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i="1" dirty="0" smtClean="0">
                <a:solidFill>
                  <a:schemeClr val="accent4">
                    <a:lumMod val="75000"/>
                  </a:schemeClr>
                </a:solidFill>
              </a:rPr>
              <a:t>Prevencia zubného kazu, výroba skla, hutníctvo</a:t>
            </a:r>
            <a:endParaRPr lang="sk-SK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6" name="Picture 4" descr="VÃ½sledok vyhÄ¾adÃ¡vania obrÃ¡zkov pre dopyt natrium fluorat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836712"/>
            <a:ext cx="1485900" cy="2419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BlokTextu 7"/>
          <p:cNvSpPr txBox="1"/>
          <p:nvPr/>
        </p:nvSpPr>
        <p:spPr>
          <a:xfrm>
            <a:off x="5148064" y="3501008"/>
            <a:ext cx="22322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Fluorid sodný</a:t>
            </a:r>
            <a:endParaRPr lang="sk-SK" b="1" baseline="-25000" dirty="0"/>
          </a:p>
        </p:txBody>
      </p:sp>
      <p:sp>
        <p:nvSpPr>
          <p:cNvPr id="9" name="BlokTextu 8"/>
          <p:cNvSpPr txBox="1"/>
          <p:nvPr/>
        </p:nvSpPr>
        <p:spPr>
          <a:xfrm>
            <a:off x="4716016" y="4221088"/>
            <a:ext cx="309634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i="1" dirty="0" smtClean="0">
                <a:solidFill>
                  <a:schemeClr val="accent1">
                    <a:lumMod val="75000"/>
                  </a:schemeClr>
                </a:solidFill>
              </a:rPr>
              <a:t>Kedysi tabletky na prevenciu zubného kazu</a:t>
            </a:r>
            <a:endParaRPr lang="sk-SK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716016" y="5157192"/>
            <a:ext cx="309634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i="1" dirty="0" smtClean="0">
                <a:solidFill>
                  <a:schemeClr val="accent1">
                    <a:lumMod val="75000"/>
                  </a:schemeClr>
                </a:solidFill>
              </a:rPr>
              <a:t>Pridával sa alebo sa ešte pridáva do pitnej vody</a:t>
            </a:r>
            <a:endParaRPr lang="sk-SK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0"/>
            <a:ext cx="7467600" cy="620688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/>
              <a:t>Chloridy 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136904" cy="61206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sk-SK" dirty="0" smtClean="0">
              <a:solidFill>
                <a:schemeClr val="bg2">
                  <a:lumMod val="25000"/>
                </a:schemeClr>
              </a:solidFill>
              <a:ea typeface="Cambria Math" pitchFamily="18" charset="0"/>
            </a:endParaRPr>
          </a:p>
          <a:p>
            <a:pPr>
              <a:lnSpc>
                <a:spcPct val="150000"/>
              </a:lnSpc>
            </a:pPr>
            <a:endParaRPr lang="sk-SK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 descr="VÃ½sledok vyhÄ¾adÃ¡vania obrÃ¡zkov pre dopyt chlorid sodnÃ½"/>
          <p:cNvPicPr>
            <a:picLocks noChangeAspect="1" noChangeArrowheads="1"/>
          </p:cNvPicPr>
          <p:nvPr/>
        </p:nvPicPr>
        <p:blipFill>
          <a:blip r:embed="rId3" cstate="print"/>
          <a:srcRect l="7692" t="5128" r="7692" b="7692"/>
          <a:stretch>
            <a:fillRect/>
          </a:stretch>
        </p:blipFill>
        <p:spPr bwMode="auto">
          <a:xfrm>
            <a:off x="6660232" y="260648"/>
            <a:ext cx="158417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VÃ½sledok vyhÄ¾adÃ¡vania obrÃ¡zkov pre dopyt chlorid sodnÃ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861048"/>
            <a:ext cx="1058213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VÃ½sledok vyhÄ¾adÃ¡vania obrÃ¡zkov pre dopyt hal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620688"/>
            <a:ext cx="1487959" cy="1439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 descr="VÃ½sledok vyhÄ¾adÃ¡vania obrÃ¡zkov pre dopyt posypovÃ¡ soÄ¾"/>
          <p:cNvPicPr>
            <a:picLocks noChangeAspect="1" noChangeArrowheads="1"/>
          </p:cNvPicPr>
          <p:nvPr/>
        </p:nvPicPr>
        <p:blipFill>
          <a:blip r:embed="rId6" cstate="print"/>
          <a:srcRect l="28891" t="4725" r="28976" b="5501"/>
          <a:stretch>
            <a:fillRect/>
          </a:stretch>
        </p:blipFill>
        <p:spPr bwMode="auto">
          <a:xfrm>
            <a:off x="1043608" y="3140968"/>
            <a:ext cx="141489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0" name="Picture 10" descr="VÃ½sledok vyhÄ¾adÃ¡vania obrÃ¡zkov pre dopyt kuchynskÃ¡ soÄ¾"/>
          <p:cNvPicPr>
            <a:picLocks noChangeAspect="1" noChangeArrowheads="1"/>
          </p:cNvPicPr>
          <p:nvPr/>
        </p:nvPicPr>
        <p:blipFill>
          <a:blip r:embed="rId7" cstate="print"/>
          <a:srcRect l="21097" t="8791" r="20885" b="8578"/>
          <a:stretch>
            <a:fillRect/>
          </a:stretch>
        </p:blipFill>
        <p:spPr bwMode="auto">
          <a:xfrm>
            <a:off x="4139952" y="4149080"/>
            <a:ext cx="111229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BlokTextu 8"/>
          <p:cNvSpPr txBox="1"/>
          <p:nvPr/>
        </p:nvSpPr>
        <p:spPr>
          <a:xfrm>
            <a:off x="3419872" y="2636912"/>
            <a:ext cx="24482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Chlorid sodný</a:t>
            </a:r>
            <a:endParaRPr lang="sk-SK" b="1" dirty="0"/>
          </a:p>
        </p:txBody>
      </p:sp>
      <p:cxnSp>
        <p:nvCxnSpPr>
          <p:cNvPr id="11" name="Rovná spojovacia šípka 10"/>
          <p:cNvCxnSpPr>
            <a:stCxn id="9" idx="0"/>
            <a:endCxn id="5126" idx="3"/>
          </p:cNvCxnSpPr>
          <p:nvPr/>
        </p:nvCxnSpPr>
        <p:spPr>
          <a:xfrm flipH="1" flipV="1">
            <a:off x="2459559" y="1340668"/>
            <a:ext cx="2184449" cy="129624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>
            <a:stCxn id="9" idx="0"/>
            <a:endCxn id="5122" idx="1"/>
          </p:cNvCxnSpPr>
          <p:nvPr/>
        </p:nvCxnSpPr>
        <p:spPr>
          <a:xfrm flipV="1">
            <a:off x="4644008" y="1484784"/>
            <a:ext cx="2016224" cy="115212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>
            <a:stCxn id="9" idx="2"/>
            <a:endCxn id="5128" idx="3"/>
          </p:cNvCxnSpPr>
          <p:nvPr/>
        </p:nvCxnSpPr>
        <p:spPr>
          <a:xfrm flipH="1">
            <a:off x="2458502" y="3006244"/>
            <a:ext cx="2185506" cy="128685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>
            <a:stCxn id="9" idx="2"/>
            <a:endCxn id="5130" idx="0"/>
          </p:cNvCxnSpPr>
          <p:nvPr/>
        </p:nvCxnSpPr>
        <p:spPr>
          <a:xfrm>
            <a:off x="4644008" y="3006244"/>
            <a:ext cx="52091" cy="114283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>
            <a:stCxn id="9" idx="2"/>
            <a:endCxn id="5124" idx="0"/>
          </p:cNvCxnSpPr>
          <p:nvPr/>
        </p:nvCxnSpPr>
        <p:spPr>
          <a:xfrm>
            <a:off x="4644008" y="3006244"/>
            <a:ext cx="2833363" cy="85480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kTextu 23"/>
          <p:cNvSpPr txBox="1"/>
          <p:nvPr/>
        </p:nvSpPr>
        <p:spPr>
          <a:xfrm>
            <a:off x="899592" y="2276872"/>
            <a:ext cx="1656184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minerál </a:t>
            </a:r>
            <a:r>
              <a:rPr lang="sk-SK" dirty="0" err="1" smtClean="0"/>
              <a:t>halit</a:t>
            </a:r>
            <a:endParaRPr lang="sk-SK" dirty="0"/>
          </a:p>
        </p:txBody>
      </p:sp>
      <p:sp>
        <p:nvSpPr>
          <p:cNvPr id="26" name="BlokTextu 25"/>
          <p:cNvSpPr txBox="1"/>
          <p:nvPr/>
        </p:nvSpPr>
        <p:spPr>
          <a:xfrm>
            <a:off x="6156176" y="2852936"/>
            <a:ext cx="2664296" cy="36933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kŕmna soľ pre zvieratá</a:t>
            </a:r>
            <a:endParaRPr lang="sk-SK" dirty="0"/>
          </a:p>
        </p:txBody>
      </p:sp>
      <p:sp>
        <p:nvSpPr>
          <p:cNvPr id="28" name="BlokTextu 27"/>
          <p:cNvSpPr txBox="1"/>
          <p:nvPr/>
        </p:nvSpPr>
        <p:spPr>
          <a:xfrm>
            <a:off x="827584" y="5661248"/>
            <a:ext cx="20882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posypová soľ</a:t>
            </a:r>
            <a:endParaRPr lang="sk-SK" dirty="0"/>
          </a:p>
        </p:txBody>
      </p:sp>
      <p:sp>
        <p:nvSpPr>
          <p:cNvPr id="30" name="BlokTextu 29"/>
          <p:cNvSpPr txBox="1"/>
          <p:nvPr/>
        </p:nvSpPr>
        <p:spPr>
          <a:xfrm>
            <a:off x="3707904" y="5877272"/>
            <a:ext cx="216024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kuchynská soľ</a:t>
            </a:r>
            <a:endParaRPr lang="sk-SK" dirty="0"/>
          </a:p>
        </p:txBody>
      </p:sp>
      <p:sp>
        <p:nvSpPr>
          <p:cNvPr id="32" name="BlokTextu 31"/>
          <p:cNvSpPr txBox="1"/>
          <p:nvPr/>
        </p:nvSpPr>
        <p:spPr>
          <a:xfrm>
            <a:off x="6228184" y="5805264"/>
            <a:ext cx="237626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fyziologický roztok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24" grpId="0" animBg="1"/>
      <p:bldP spid="26" grpId="0" animBg="1"/>
      <p:bldP spid="28" grpId="0" animBg="1"/>
      <p:bldP spid="3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sk-SK" b="1" dirty="0" smtClean="0"/>
              <a:t>Chlorid sodný: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19256" cy="549322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Biela tuhá kryštalická látka rozpustná vo vode.</a:t>
            </a:r>
          </a:p>
          <a:p>
            <a:pPr>
              <a:lnSpc>
                <a:spcPct val="114000"/>
              </a:lnSpc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Používa sa na dochucovanie jedál, konzervovanie potravín.</a:t>
            </a:r>
          </a:p>
          <a:p>
            <a:pPr>
              <a:lnSpc>
                <a:spcPct val="114000"/>
              </a:lnSpc>
            </a:pPr>
            <a:r>
              <a:rPr lang="sk-SK" dirty="0" smtClean="0">
                <a:solidFill>
                  <a:schemeClr val="accent4">
                    <a:lumMod val="75000"/>
                  </a:schemeClr>
                </a:solidFill>
              </a:rPr>
              <a:t>Pre organizmus je zdrojom sodíka a chlóru.</a:t>
            </a:r>
          </a:p>
          <a:p>
            <a:pPr>
              <a:lnSpc>
                <a:spcPct val="114000"/>
              </a:lnSpc>
            </a:pPr>
            <a:r>
              <a:rPr lang="sk-SK" dirty="0" smtClean="0">
                <a:solidFill>
                  <a:schemeClr val="accent5">
                    <a:lumMod val="50000"/>
                  </a:schemeClr>
                </a:solidFill>
              </a:rPr>
              <a:t>Ako fyziologický roztok (w = 9%) sa používa v medicíne na doplnenie vody a sodíka.</a:t>
            </a:r>
          </a:p>
          <a:p>
            <a:pPr>
              <a:lnSpc>
                <a:spcPct val="114000"/>
              </a:lnSpc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Technický chlorid sodný sa používa ako prísada pri farbení látok, posypová soľ,.</a:t>
            </a:r>
          </a:p>
          <a:p>
            <a:pPr>
              <a:lnSpc>
                <a:spcPct val="114000"/>
              </a:lnSpc>
            </a:pP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V chemickom priemysle sa používa na výrobu vodíka, chlóru, hydroxidu sodného a kyseliny chlorovodíkovej.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sk-SK" b="1" dirty="0" smtClean="0"/>
              <a:t>Chlorid draselný: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5544616" cy="33843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4000"/>
              </a:lnSpc>
            </a:pP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Biela tuhá látka, dobre rozpustná vo vode.</a:t>
            </a:r>
          </a:p>
          <a:p>
            <a:pPr>
              <a:lnSpc>
                <a:spcPct val="114000"/>
              </a:lnSpc>
            </a:pPr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V prírode sa vyskytuje ako minerál </a:t>
            </a:r>
            <a:r>
              <a:rPr lang="sk-SK" dirty="0" err="1" smtClean="0">
                <a:solidFill>
                  <a:schemeClr val="accent1">
                    <a:lumMod val="50000"/>
                  </a:schemeClr>
                </a:solidFill>
              </a:rPr>
              <a:t>sylvín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14000"/>
              </a:lnSpc>
            </a:pPr>
            <a:r>
              <a:rPr lang="sk-SK" dirty="0" smtClean="0"/>
              <a:t>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Používa sa ako hnojivo.</a:t>
            </a:r>
          </a:p>
          <a:p>
            <a:pPr>
              <a:lnSpc>
                <a:spcPct val="114000"/>
              </a:lnSpc>
            </a:pPr>
            <a:r>
              <a:rPr lang="sk-SK" dirty="0" smtClean="0">
                <a:solidFill>
                  <a:schemeClr val="accent4">
                    <a:lumMod val="75000"/>
                  </a:schemeClr>
                </a:solidFill>
              </a:rPr>
              <a:t>Náhrada chloridu sodného pri vysokom krvnom tlaku.</a:t>
            </a:r>
          </a:p>
          <a:p>
            <a:pPr>
              <a:lnSpc>
                <a:spcPct val="114000"/>
              </a:lnSpc>
            </a:pPr>
            <a:r>
              <a:rPr lang="sk-SK" dirty="0" smtClean="0">
                <a:solidFill>
                  <a:schemeClr val="accent5">
                    <a:lumMod val="50000"/>
                  </a:schemeClr>
                </a:solidFill>
              </a:rPr>
              <a:t>Surovina na výrobu hydroxidu draselného.</a:t>
            </a: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554" name="Picture 2" descr="https://upload.wikimedia.org/wikipedia/commons/thumb/a/a2/Sylvin_%28aka%29.jpg/300px-Sylvin_%28aka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764704"/>
            <a:ext cx="2857500" cy="1857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VÃ½sledok vyhÄ¾adÃ¡vania obrÃ¡zkov pre dopyt chlorid draselnÃ½ vyuÅ¾it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780928"/>
            <a:ext cx="936104" cy="136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95536" y="4149080"/>
            <a:ext cx="7467600" cy="56207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Chlorid vápenatý:</a:t>
            </a:r>
            <a:endParaRPr kumimoji="0" lang="sk-SK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611560" y="4941168"/>
            <a:ext cx="7416824" cy="165618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Biela tuhá kryštalická</a:t>
            </a:r>
            <a:r>
              <a:rPr kumimoji="0" lang="sk-SK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látka, veľmi hygroskopická</a:t>
            </a:r>
            <a:r>
              <a:rPr kumimoji="0" lang="sk-SK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(pohlcuje vodu).</a:t>
            </a: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Používa sa pri výrobe syra.</a:t>
            </a:r>
          </a:p>
          <a:p>
            <a:pPr marL="274320" marR="0" lvl="0" indent="-27432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sk-SK" sz="2400" dirty="0" smtClean="0">
                <a:solidFill>
                  <a:schemeClr val="accent1">
                    <a:lumMod val="50000"/>
                  </a:schemeClr>
                </a:solidFill>
              </a:rPr>
              <a:t>Je dostupný ako hnojivo.</a:t>
            </a: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sk-SK" b="1" dirty="0" err="1" smtClean="0"/>
              <a:t>Bromidy</a:t>
            </a:r>
            <a:r>
              <a:rPr lang="sk-SK" b="1" dirty="0" smtClean="0"/>
              <a:t>: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3554" name="Picture 2" descr="VÃ½sledok vyhÄ¾adÃ¡vania obrÃ¡zkov pre dopyt bromid striebornÃ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024838" cy="1576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4644008" y="1124744"/>
            <a:ext cx="37444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err="1" smtClean="0"/>
              <a:t>Bromid</a:t>
            </a:r>
            <a:r>
              <a:rPr lang="sk-SK" dirty="0" smtClean="0"/>
              <a:t> strieborný - </a:t>
            </a:r>
            <a:r>
              <a:rPr lang="sk-SK" dirty="0" err="1" smtClean="0"/>
              <a:t>AgBr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004048" y="1772816"/>
            <a:ext cx="309634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i="1" dirty="0" smtClean="0">
                <a:solidFill>
                  <a:schemeClr val="tx1"/>
                </a:solidFill>
              </a:rPr>
              <a:t>Použitie vo fotografickom priemysle</a:t>
            </a:r>
            <a:endParaRPr lang="sk-SK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VÃ½sledok vyhÄ¾adÃ¡vania obrÃ¡zkov pre dopyt bromid draselnÃ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3975929" cy="157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BlokTextu 7"/>
          <p:cNvSpPr txBox="1"/>
          <p:nvPr/>
        </p:nvSpPr>
        <p:spPr>
          <a:xfrm>
            <a:off x="4788024" y="3717032"/>
            <a:ext cx="374441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err="1" smtClean="0"/>
              <a:t>Bromid</a:t>
            </a:r>
            <a:r>
              <a:rPr lang="sk-SK" dirty="0" smtClean="0"/>
              <a:t> draselný - </a:t>
            </a:r>
            <a:r>
              <a:rPr lang="sk-SK" dirty="0" err="1" smtClean="0"/>
              <a:t>KBr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004048" y="4437112"/>
            <a:ext cx="309634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i="1" dirty="0" smtClean="0">
                <a:solidFill>
                  <a:schemeClr val="tx1"/>
                </a:solidFill>
              </a:rPr>
              <a:t>Veterinárny liek, použitie vo fotografickom priemysle</a:t>
            </a:r>
            <a:endParaRPr lang="sk-SK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b="1" dirty="0" smtClean="0"/>
              <a:t>Jodidy: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931224" cy="5565232"/>
          </a:xfrm>
        </p:spPr>
        <p:txBody>
          <a:bodyPr/>
          <a:lstStyle/>
          <a:p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Jodid draselný:</a:t>
            </a:r>
          </a:p>
          <a:p>
            <a:pPr lvl="1"/>
            <a:r>
              <a:rPr lang="sk-SK" sz="2400" dirty="0" smtClean="0"/>
              <a:t>Očné kvapky.</a:t>
            </a:r>
          </a:p>
          <a:p>
            <a:pPr lvl="1"/>
            <a:r>
              <a:rPr lang="sk-SK" sz="2400" dirty="0" smtClean="0"/>
              <a:t>Tabletky jódovej profylaxie (pri havárii jadrovej elektrárne).</a:t>
            </a:r>
          </a:p>
          <a:p>
            <a:endParaRPr lang="sk-SK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sk-SK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sk-SK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sk-SK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sk-SK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sk-SK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sk-SK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sk-SK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sk-SK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</p:txBody>
      </p:sp>
      <p:pic>
        <p:nvPicPr>
          <p:cNvPr id="2050" name="Picture 2" descr="VÃ½sledok vyhÄ¾adÃ¡vania obrÃ¡zkov pre dopyt jodid draselnÃ½"/>
          <p:cNvPicPr>
            <a:picLocks noChangeAspect="1" noChangeArrowheads="1"/>
          </p:cNvPicPr>
          <p:nvPr/>
        </p:nvPicPr>
        <p:blipFill>
          <a:blip r:embed="rId2" cstate="print"/>
          <a:srcRect l="24003" r="15991" b="3989"/>
          <a:stretch>
            <a:fillRect/>
          </a:stretch>
        </p:blipFill>
        <p:spPr bwMode="auto">
          <a:xfrm>
            <a:off x="5436096" y="2780927"/>
            <a:ext cx="1368152" cy="2189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VÃ½sledok vyhÄ¾adÃ¡vania obrÃ¡zkov pre dopyt jodid draselnÃ½"/>
          <p:cNvPicPr>
            <a:picLocks noChangeAspect="1" noChangeArrowheads="1"/>
          </p:cNvPicPr>
          <p:nvPr/>
        </p:nvPicPr>
        <p:blipFill>
          <a:blip r:embed="rId3" cstate="print"/>
          <a:srcRect l="2499" t="23312" b="13411"/>
          <a:stretch>
            <a:fillRect/>
          </a:stretch>
        </p:blipFill>
        <p:spPr bwMode="auto">
          <a:xfrm>
            <a:off x="971600" y="3429000"/>
            <a:ext cx="325287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sk-SK" sz="4000" dirty="0" smtClean="0"/>
              <a:t>Ďakujem za pozornosť!</a:t>
            </a:r>
            <a:endParaRPr lang="sk-SK" sz="4000" dirty="0"/>
          </a:p>
        </p:txBody>
      </p:sp>
      <p:sp>
        <p:nvSpPr>
          <p:cNvPr id="5" name="BlokTextu 4"/>
          <p:cNvSpPr txBox="1"/>
          <p:nvPr/>
        </p:nvSpPr>
        <p:spPr>
          <a:xfrm>
            <a:off x="539552" y="537321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Zdroj obrázkov: internet 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3963</TotalTime>
  <Words>257</Words>
  <Application>Microsoft Office PowerPoint</Application>
  <PresentationFormat>Prezentácia na obrazovke (4:3)</PresentationFormat>
  <Paragraphs>64</Paragraphs>
  <Slides>9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Calibri</vt:lpstr>
      <vt:lpstr>Cambria Math</vt:lpstr>
      <vt:lpstr>Century Schoolbook</vt:lpstr>
      <vt:lpstr>Wingdings</vt:lpstr>
      <vt:lpstr>Wingdings 2</vt:lpstr>
      <vt:lpstr>Arkáda</vt:lpstr>
      <vt:lpstr>Významné chemické prvky a zlúčeniny</vt:lpstr>
      <vt:lpstr>Prezentácia programu PowerPoint</vt:lpstr>
      <vt:lpstr>Fluoridy: </vt:lpstr>
      <vt:lpstr>Chloridy : </vt:lpstr>
      <vt:lpstr>Chlorid sodný:</vt:lpstr>
      <vt:lpstr>Chlorid draselný:</vt:lpstr>
      <vt:lpstr>Bromidy:</vt:lpstr>
      <vt:lpstr>Jodidy: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Látky a ich vlastnosti</dc:title>
  <dc:creator>user</dc:creator>
  <cp:lastModifiedBy>Uzivatel</cp:lastModifiedBy>
  <cp:revision>830</cp:revision>
  <dcterms:created xsi:type="dcterms:W3CDTF">2017-09-03T06:20:55Z</dcterms:created>
  <dcterms:modified xsi:type="dcterms:W3CDTF">2021-03-24T08:41:25Z</dcterms:modified>
</cp:coreProperties>
</file>