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6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BD4FF"/>
            </a:gs>
            <a:gs pos="23000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3698-4FAC-4459-B6E2-F8E36BCA7A55}" type="datetimeFigureOut">
              <a:rPr lang="sk-SK" smtClean="0"/>
              <a:pPr/>
              <a:t>14. 12. 2020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DEE0-EB45-46DE-8D8C-8A684E57E8C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abstrakt 1.jpg"/>
          <p:cNvPicPr>
            <a:picLocks noChangeAspect="1"/>
          </p:cNvPicPr>
          <p:nvPr/>
        </p:nvPicPr>
        <p:blipFill>
          <a:blip r:embed="rId2">
            <a:lum bright="4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915276" cy="1470025"/>
          </a:xfrm>
          <a:gradFill flip="none" rotWithShape="1">
            <a:gsLst>
              <a:gs pos="0">
                <a:srgbClr val="FBEAC7">
                  <a:alpha val="75000"/>
                </a:srgbClr>
              </a:gs>
              <a:gs pos="25000">
                <a:srgbClr val="5BD4FF">
                  <a:alpha val="95000"/>
                </a:srgbClr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</p:spPr>
        <p:txBody>
          <a:bodyPr>
            <a:normAutofit/>
          </a:bodyPr>
          <a:lstStyle/>
          <a:p>
            <a:r>
              <a:rPr lang="sk-SK" sz="7200" b="1" i="1" dirty="0" err="1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Alkény</a:t>
            </a:r>
            <a:r>
              <a:rPr lang="sk-SK" sz="72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sk-SK" sz="7200" b="1" i="1" dirty="0" err="1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alkíny</a:t>
            </a:r>
            <a:endParaRPr lang="sk-SK" sz="7200" b="1" i="1" dirty="0">
              <a:ln w="28575">
                <a:solidFill>
                  <a:schemeClr val="tx1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5" name="Obrázek 14" descr="polyetylen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857628"/>
            <a:ext cx="2928958" cy="2708149"/>
          </a:xfrm>
          <a:prstGeom prst="rect">
            <a:avLst/>
          </a:prstGeom>
        </p:spPr>
      </p:pic>
      <p:pic>
        <p:nvPicPr>
          <p:cNvPr id="16" name="Obrázek 15" descr="pomaranc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5357826"/>
            <a:ext cx="1071570" cy="1055496"/>
          </a:xfrm>
          <a:prstGeom prst="rect">
            <a:avLst/>
          </a:prstGeom>
        </p:spPr>
      </p:pic>
      <p:pic>
        <p:nvPicPr>
          <p:cNvPr id="20" name="Obrázek 19" descr="pet flase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3429000"/>
            <a:ext cx="2785318" cy="3113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ln>
            <a:noFill/>
          </a:ln>
        </p:spPr>
        <p:txBody>
          <a:bodyPr/>
          <a:lstStyle/>
          <a:p>
            <a:pPr>
              <a:buNone/>
            </a:pPr>
            <a:r>
              <a:rPr lang="sk-SK" sz="36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Vlastnosti: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n w="28575">
                  <a:noFill/>
                </a:ln>
                <a:latin typeface="Comic Sans MS" pitchFamily="66" charset="0"/>
              </a:rPr>
              <a:t>horľavý a ľahko zápalný plyn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n w="28575">
                  <a:noFill/>
                </a:ln>
                <a:latin typeface="Comic Sans MS" pitchFamily="66" charset="0"/>
              </a:rPr>
              <a:t>má narkotické účinky</a:t>
            </a:r>
          </a:p>
          <a:p>
            <a:pPr>
              <a:buFont typeface="Wingdings" pitchFamily="2" charset="2"/>
              <a:buChar char="v"/>
            </a:pPr>
            <a:endParaRPr lang="sk-SK" i="1" dirty="0" smtClean="0">
              <a:ln w="28575">
                <a:noFill/>
              </a:ln>
              <a:latin typeface="Comic Sans MS" pitchFamily="66" charset="0"/>
            </a:endParaRPr>
          </a:p>
          <a:p>
            <a:pPr>
              <a:buNone/>
            </a:pPr>
            <a:r>
              <a:rPr lang="sk-SK" sz="36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Použitie: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n w="28575">
                  <a:noFill/>
                </a:ln>
                <a:latin typeface="Comic Sans MS" pitchFamily="66" charset="0"/>
              </a:rPr>
              <a:t>výroba plastov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n w="28575">
                  <a:noFill/>
                </a:ln>
                <a:latin typeface="Comic Sans MS" pitchFamily="66" charset="0"/>
              </a:rPr>
              <a:t>v chirurgii pri narkóze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n w="28575">
                  <a:noFill/>
                </a:ln>
                <a:latin typeface="Comic Sans MS" pitchFamily="66" charset="0"/>
              </a:rPr>
              <a:t>na zváranie (spolu s kyslíkom)  </a:t>
            </a:r>
            <a:endParaRPr lang="sk-SK" i="1" dirty="0">
              <a:ln w="28575">
                <a:noFill/>
              </a:ln>
              <a:latin typeface="Comic Sans MS" pitchFamily="66" charset="0"/>
            </a:endParaRPr>
          </a:p>
        </p:txBody>
      </p:sp>
      <p:pic>
        <p:nvPicPr>
          <p:cNvPr id="6" name="Obrázek 5" descr="acetylen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3714752"/>
            <a:ext cx="2000264" cy="2670872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pic>
        <p:nvPicPr>
          <p:cNvPr id="7" name="Obrázek 6" descr="acetyl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928670"/>
            <a:ext cx="2000264" cy="220029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Srdce 7">
            <a:hlinkClick r:id="" action="ppaction://hlinkshowjump?jump=previousslide"/>
          </p:cNvPr>
          <p:cNvSpPr/>
          <p:nvPr/>
        </p:nvSpPr>
        <p:spPr>
          <a:xfrm>
            <a:off x="500034" y="6215082"/>
            <a:ext cx="857256" cy="485772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Domáca úloha: </a:t>
            </a:r>
          </a:p>
          <a:p>
            <a:pPr marL="0" indent="0">
              <a:buNone/>
            </a:pPr>
            <a:r>
              <a:rPr lang="sk-SK" dirty="0" smtClean="0"/>
              <a:t>Prac. </a:t>
            </a:r>
            <a:r>
              <a:rPr lang="sk-SK" dirty="0"/>
              <a:t>z</a:t>
            </a:r>
            <a:r>
              <a:rPr lang="sk-SK" dirty="0" smtClean="0"/>
              <a:t>ošit: 24-25/1,2,3,4,5</a:t>
            </a:r>
          </a:p>
          <a:p>
            <a:pPr marL="0" indent="0">
              <a:buNone/>
            </a:pPr>
            <a:r>
              <a:rPr lang="sk-SK" dirty="0" smtClean="0"/>
              <a:t>		26-27/1,2,3,4,5</a:t>
            </a:r>
          </a:p>
          <a:p>
            <a:pPr marL="0" indent="0">
              <a:buNone/>
            </a:pPr>
            <a:r>
              <a:rPr lang="sk-SK" dirty="0" smtClean="0"/>
              <a:t>Netreba poslať, kontrolovať budeme v januári.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Skúšam: </a:t>
            </a:r>
            <a:r>
              <a:rPr lang="sk-SK" dirty="0" err="1" smtClean="0"/>
              <a:t>Alkány</a:t>
            </a:r>
            <a:r>
              <a:rPr lang="sk-SK" dirty="0" smtClean="0"/>
              <a:t>, </a:t>
            </a:r>
            <a:r>
              <a:rPr lang="sk-SK" dirty="0" err="1" smtClean="0"/>
              <a:t>alkény</a:t>
            </a:r>
            <a:r>
              <a:rPr lang="sk-SK" dirty="0" smtClean="0"/>
              <a:t>, </a:t>
            </a:r>
            <a:r>
              <a:rPr lang="sk-SK" dirty="0" err="1" smtClean="0"/>
              <a:t>alkíny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4508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Ďakujem za pozornosť</a:t>
            </a:r>
            <a:endParaRPr lang="sk-SK" sz="4800" b="1" i="1" dirty="0">
              <a:ln w="28575">
                <a:solidFill>
                  <a:schemeClr val="tx1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>
                <a:latin typeface="Comic Sans MS" pitchFamily="66" charset="0"/>
              </a:rPr>
              <a:t>  Mariana </a:t>
            </a:r>
            <a:r>
              <a:rPr lang="sk-SK" i="1" dirty="0" err="1" smtClean="0">
                <a:latin typeface="Comic Sans MS" pitchFamily="66" charset="0"/>
              </a:rPr>
              <a:t>Pavelčáková</a:t>
            </a:r>
            <a:endParaRPr lang="sk-SK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i="1" dirty="0" smtClean="0">
                <a:latin typeface="Comic Sans MS" pitchFamily="66" charset="0"/>
              </a:rPr>
              <a:t>  Belehradská 21, Košice</a:t>
            </a:r>
          </a:p>
          <a:p>
            <a:pPr>
              <a:buNone/>
            </a:pPr>
            <a:endParaRPr lang="sk-SK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sz="2800" i="1" dirty="0" smtClean="0">
                <a:latin typeface="Comic Sans MS" pitchFamily="66" charset="0"/>
              </a:rPr>
              <a:t>  </a:t>
            </a:r>
            <a:r>
              <a:rPr lang="sk-SK" sz="2400" i="1" dirty="0" smtClean="0">
                <a:latin typeface="Comic Sans MS" pitchFamily="66" charset="0"/>
              </a:rPr>
              <a:t>Zdroj: </a:t>
            </a:r>
            <a:r>
              <a:rPr lang="sk-SK" sz="2400" i="1" dirty="0" err="1" smtClean="0">
                <a:latin typeface="Comic Sans MS" pitchFamily="66" charset="0"/>
              </a:rPr>
              <a:t>E.Adamkovič,J.Šimeková</a:t>
            </a:r>
            <a:r>
              <a:rPr lang="sk-SK" sz="2400" i="1" dirty="0" smtClean="0">
                <a:latin typeface="Comic Sans MS" pitchFamily="66" charset="0"/>
              </a:rPr>
              <a:t>: Chémia 9</a:t>
            </a:r>
          </a:p>
          <a:p>
            <a:pPr>
              <a:buNone/>
            </a:pPr>
            <a:r>
              <a:rPr lang="sk-SK" sz="2400" i="1" dirty="0" smtClean="0">
                <a:latin typeface="Comic Sans MS" pitchFamily="66" charset="0"/>
              </a:rPr>
              <a:t>             </a:t>
            </a:r>
            <a:r>
              <a:rPr lang="sk-SK" sz="2400" i="1" dirty="0" err="1" smtClean="0">
                <a:latin typeface="Comic Sans MS" pitchFamily="66" charset="0"/>
              </a:rPr>
              <a:t>www.google.sk</a:t>
            </a:r>
            <a:endParaRPr lang="sk-SK" sz="2400" i="1" dirty="0">
              <a:latin typeface="Comic Sans MS" pitchFamily="66" charset="0"/>
            </a:endParaRPr>
          </a:p>
        </p:txBody>
      </p:sp>
      <p:pic>
        <p:nvPicPr>
          <p:cNvPr id="8" name="Obrázek 7" descr="kvet 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357430"/>
            <a:ext cx="2024066" cy="2024066"/>
          </a:xfrm>
          <a:prstGeom prst="rect">
            <a:avLst/>
          </a:prstGeom>
        </p:spPr>
      </p:pic>
      <p:sp>
        <p:nvSpPr>
          <p:cNvPr id="11" name="Srdce 10">
            <a:hlinkClick r:id="" action="ppaction://hlinkshowjump?jump=previousslide"/>
          </p:cNvPr>
          <p:cNvSpPr/>
          <p:nvPr/>
        </p:nvSpPr>
        <p:spPr>
          <a:xfrm>
            <a:off x="500034" y="6215082"/>
            <a:ext cx="857256" cy="485772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0">
                <a:srgbClr val="5BD4FF">
                  <a:alpha val="82000"/>
                </a:srgbClr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  <a:effectLst>
            <a:outerShdw blurRad="317500" dist="635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sk-SK" sz="7300" b="1" i="1" dirty="0" err="1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Alkény</a:t>
            </a:r>
            <a:endParaRPr lang="sk-SK" b="1" i="1" dirty="0">
              <a:ln w="28575">
                <a:solidFill>
                  <a:schemeClr val="tx1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sú to uhľovodíky, ktoré majú v molekule aspoň jednu dvojitú väzbu a otvorený reťazec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v názve majú charakteristickú príponu   </a:t>
            </a:r>
            <a:r>
              <a:rPr lang="sk-SK" b="1" i="1" dirty="0" smtClean="0">
                <a:latin typeface="Comic Sans MS" pitchFamily="66" charset="0"/>
              </a:rPr>
              <a:t>-</a:t>
            </a:r>
            <a:r>
              <a:rPr lang="sk-SK" b="1" i="1" dirty="0" err="1" smtClean="0">
                <a:latin typeface="Comic Sans MS" pitchFamily="66" charset="0"/>
              </a:rPr>
              <a:t>én</a:t>
            </a:r>
            <a:endParaRPr lang="sk-SK" b="1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b="1" i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b="1" i="1" dirty="0" smtClean="0">
                <a:latin typeface="Comic Sans MS" pitchFamily="66" charset="0"/>
              </a:rPr>
              <a:t>          </a:t>
            </a:r>
          </a:p>
          <a:p>
            <a:pPr>
              <a:buNone/>
            </a:pPr>
            <a:r>
              <a:rPr lang="sk-SK" b="1" i="1" dirty="0" smtClean="0">
                <a:latin typeface="Comic Sans MS" pitchFamily="66" charset="0"/>
              </a:rPr>
              <a:t>             </a:t>
            </a:r>
            <a:endParaRPr lang="sk-SK" i="1" dirty="0">
              <a:latin typeface="Comic Sans MS" pitchFamily="66" charset="0"/>
            </a:endParaRPr>
          </a:p>
        </p:txBody>
      </p:sp>
      <p:pic>
        <p:nvPicPr>
          <p:cNvPr id="7" name="Obrázek 6" descr="polyetylen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11478">
            <a:off x="2510321" y="4722497"/>
            <a:ext cx="1905000" cy="142875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8" name="Obrázek 7" descr="plasty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929066"/>
            <a:ext cx="3095631" cy="263458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sp>
        <p:nvSpPr>
          <p:cNvPr id="6" name="Srdce 5">
            <a:hlinkClick r:id="" action="ppaction://hlinkshowjump?jump=previousslide"/>
          </p:cNvPr>
          <p:cNvSpPr/>
          <p:nvPr/>
        </p:nvSpPr>
        <p:spPr>
          <a:xfrm>
            <a:off x="500034" y="6215082"/>
            <a:ext cx="857256" cy="485772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9" name="Obrázek 8" descr="plasty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357694"/>
            <a:ext cx="2214578" cy="1577887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BD4FF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k-SK" sz="6000" b="1" i="1" dirty="0" err="1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Etén</a:t>
            </a:r>
            <a:r>
              <a:rPr lang="sk-SK" sz="60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(etylén)</a:t>
            </a:r>
            <a:endParaRPr lang="sk-SK" sz="6000" b="1" i="1" dirty="0">
              <a:ln w="28575">
                <a:solidFill>
                  <a:schemeClr val="tx1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</a:t>
            </a:r>
          </a:p>
          <a:p>
            <a:pPr>
              <a:buNone/>
            </a:pPr>
            <a:r>
              <a:rPr lang="sk-SK" dirty="0" smtClean="0"/>
              <a:t>        </a:t>
            </a:r>
            <a:r>
              <a:rPr lang="sk-SK" b="1" i="1" dirty="0" smtClean="0">
                <a:latin typeface="Comic Sans MS" pitchFamily="66" charset="0"/>
              </a:rPr>
              <a:t>C</a:t>
            </a:r>
            <a:r>
              <a:rPr lang="sk-SK" b="1" i="1" baseline="-25000" dirty="0" smtClean="0">
                <a:latin typeface="Comic Sans MS" pitchFamily="66" charset="0"/>
              </a:rPr>
              <a:t>2</a:t>
            </a:r>
            <a:r>
              <a:rPr lang="sk-SK" b="1" i="1" dirty="0" smtClean="0">
                <a:latin typeface="Comic Sans MS" pitchFamily="66" charset="0"/>
              </a:rPr>
              <a:t>H</a:t>
            </a:r>
            <a:r>
              <a:rPr lang="sk-SK" b="1" i="1" baseline="-25000" dirty="0" smtClean="0">
                <a:latin typeface="Comic Sans MS" pitchFamily="66" charset="0"/>
              </a:rPr>
              <a:t>4                          </a:t>
            </a:r>
            <a:r>
              <a:rPr lang="sk-SK" b="1" i="1" dirty="0" smtClean="0">
                <a:latin typeface="Comic Sans MS" pitchFamily="66" charset="0"/>
              </a:rPr>
              <a:t>CH</a:t>
            </a:r>
            <a:r>
              <a:rPr lang="sk-SK" b="1" i="1" baseline="-25000" dirty="0" smtClean="0">
                <a:latin typeface="Comic Sans MS" pitchFamily="66" charset="0"/>
              </a:rPr>
              <a:t>2</a:t>
            </a:r>
            <a:r>
              <a:rPr lang="sk-SK" b="1" i="1" dirty="0" smtClean="0">
                <a:latin typeface="Comic Sans MS" pitchFamily="66" charset="0"/>
              </a:rPr>
              <a:t> = CH</a:t>
            </a:r>
            <a:r>
              <a:rPr lang="sk-SK" b="1" i="1" baseline="-25000" dirty="0" smtClean="0">
                <a:latin typeface="Comic Sans MS" pitchFamily="66" charset="0"/>
              </a:rPr>
              <a:t>2 </a:t>
            </a:r>
            <a:r>
              <a:rPr lang="sk-SK" b="1" i="1" dirty="0" smtClean="0">
                <a:latin typeface="Comic Sans MS" pitchFamily="66" charset="0"/>
              </a:rPr>
              <a:t>  </a:t>
            </a:r>
          </a:p>
          <a:p>
            <a:pPr>
              <a:buNone/>
            </a:pPr>
            <a:endParaRPr lang="sk-SK" b="1" i="1" dirty="0" smtClean="0">
              <a:latin typeface="Comic Sans MS" pitchFamily="66" charset="0"/>
            </a:endParaRPr>
          </a:p>
          <a:p>
            <a:pPr>
              <a:buNone/>
            </a:pPr>
            <a:endParaRPr lang="sk-SK" dirty="0"/>
          </a:p>
        </p:txBody>
      </p:sp>
      <p:pic>
        <p:nvPicPr>
          <p:cNvPr id="4" name="Obrázek 3" descr="ete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929066"/>
            <a:ext cx="1928826" cy="1453049"/>
          </a:xfrm>
          <a:prstGeom prst="rect">
            <a:avLst/>
          </a:prstGeom>
        </p:spPr>
      </p:pic>
      <p:pic>
        <p:nvPicPr>
          <p:cNvPr id="5" name="Obrázek 4" descr="eten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429000"/>
            <a:ext cx="2857520" cy="2228866"/>
          </a:xfrm>
          <a:prstGeom prst="rect">
            <a:avLst/>
          </a:prstGeom>
        </p:spPr>
      </p:pic>
      <p:sp>
        <p:nvSpPr>
          <p:cNvPr id="6" name="Srdce 5">
            <a:hlinkClick r:id="" action="ppaction://hlinkshowjump?jump=previousslide"/>
          </p:cNvPr>
          <p:cNvSpPr/>
          <p:nvPr/>
        </p:nvSpPr>
        <p:spPr>
          <a:xfrm>
            <a:off x="500034" y="6215082"/>
            <a:ext cx="857256" cy="485772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5BD4FF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k-SK" sz="54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Vlastnosti </a:t>
            </a:r>
            <a:r>
              <a:rPr lang="sk-SK" sz="5400" b="1" i="1" dirty="0" err="1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eténu</a:t>
            </a:r>
            <a:endParaRPr lang="sk-SK" sz="5400" b="1" i="1" dirty="0">
              <a:ln w="28575">
                <a:solidFill>
                  <a:schemeClr val="tx1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sladkastý plyn, ktorý vzniká                 pri dozrievaní ovocia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je horľavý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so vzduchom tvorí výbušnú zmes</a:t>
            </a:r>
          </a:p>
          <a:p>
            <a:pPr>
              <a:buFont typeface="Wingdings" pitchFamily="2" charset="2"/>
              <a:buChar char="v"/>
            </a:pPr>
            <a:endParaRPr lang="sk-SK" i="1" dirty="0">
              <a:latin typeface="Comic Sans MS" pitchFamily="66" charset="0"/>
            </a:endParaRPr>
          </a:p>
        </p:txBody>
      </p:sp>
      <p:pic>
        <p:nvPicPr>
          <p:cNvPr id="5" name="Obrázek 4" descr="6692hrusk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74617">
            <a:off x="6984853" y="1505632"/>
            <a:ext cx="1547810" cy="2066326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6" name="Obrázek 5" descr="banany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214818"/>
            <a:ext cx="3286148" cy="2190766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8" name="Obrázek 7" descr="pece-rezane-kytky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4143380"/>
            <a:ext cx="2976718" cy="2235705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Srdce 6">
            <a:hlinkClick r:id="" action="ppaction://hlinkshowjump?jump=previousslide"/>
          </p:cNvPr>
          <p:cNvSpPr/>
          <p:nvPr/>
        </p:nvSpPr>
        <p:spPr>
          <a:xfrm>
            <a:off x="214282" y="6215082"/>
            <a:ext cx="857256" cy="485772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BD4FF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k-SK" sz="54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Použitie </a:t>
            </a:r>
            <a:r>
              <a:rPr lang="sk-SK" sz="5400" b="1" i="1" dirty="0" err="1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eténu</a:t>
            </a:r>
            <a:endParaRPr lang="sk-SK" sz="5400" b="1" i="1" dirty="0">
              <a:ln w="28575">
                <a:solidFill>
                  <a:schemeClr val="tx1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urýchľuje dozrievanie ovocia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v chirurgii sa používa pri narkóze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je surovina na výrobu plastov (polyetylén</a:t>
            </a:r>
            <a:r>
              <a:rPr lang="sk-SK" i="1" dirty="0" smtClean="0">
                <a:latin typeface="Comic Sans MS" pitchFamily="66" charset="0"/>
              </a:rPr>
              <a:t>) - POLYMERIZÁCIA</a:t>
            </a:r>
            <a:endParaRPr lang="sk-SK" i="1" dirty="0">
              <a:latin typeface="Comic Sans MS" pitchFamily="66" charset="0"/>
            </a:endParaRPr>
          </a:p>
        </p:txBody>
      </p:sp>
      <p:pic>
        <p:nvPicPr>
          <p:cNvPr id="4" name="Obrázek 3" descr="banany_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14818"/>
            <a:ext cx="3143272" cy="2357454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6" name="Obrázek 5" descr="ok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70928">
            <a:off x="7116213" y="2836360"/>
            <a:ext cx="1919744" cy="233708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7" name="Obrázek 6" descr="plast mobi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4232677"/>
            <a:ext cx="3143272" cy="2357455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Srdce 7">
            <a:hlinkClick r:id="" action="ppaction://hlinkshowjump?jump=previousslide"/>
          </p:cNvPr>
          <p:cNvSpPr/>
          <p:nvPr/>
        </p:nvSpPr>
        <p:spPr>
          <a:xfrm>
            <a:off x="7929586" y="6143644"/>
            <a:ext cx="857256" cy="485772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POLYMERIZÁCIA</a:t>
            </a:r>
            <a:r>
              <a:rPr lang="sk-SK" dirty="0" smtClean="0"/>
              <a:t> – z niekoľko tisíc malých molekúl s násobnou väzbou vzniká jedna veľká molekula, makromolekula. 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Napr.  </a:t>
            </a:r>
            <a:r>
              <a:rPr lang="sk-SK" dirty="0" err="1" smtClean="0"/>
              <a:t>etén</a:t>
            </a:r>
            <a:r>
              <a:rPr lang="sk-SK" dirty="0" smtClean="0"/>
              <a:t>        </a:t>
            </a:r>
            <a:r>
              <a:rPr lang="sk-SK" dirty="0" smtClean="0">
                <a:sym typeface="Wingdings" panose="05000000000000000000" pitchFamily="2" charset="2"/>
              </a:rPr>
              <a:t>   polyetén </a:t>
            </a:r>
          </a:p>
          <a:p>
            <a:pPr marL="0" indent="0">
              <a:buNone/>
            </a:pPr>
            <a:r>
              <a:rPr lang="sk-SK" dirty="0" smtClean="0"/>
              <a:t>   n </a:t>
            </a:r>
            <a:r>
              <a:rPr lang="sk-SK" dirty="0"/>
              <a:t>CH</a:t>
            </a:r>
            <a:r>
              <a:rPr lang="sk-SK" baseline="-25000" dirty="0"/>
              <a:t>2</a:t>
            </a:r>
            <a:r>
              <a:rPr lang="sk-SK" dirty="0"/>
              <a:t> = CH</a:t>
            </a:r>
            <a:r>
              <a:rPr lang="sk-SK" baseline="-25000" dirty="0"/>
              <a:t>2</a:t>
            </a:r>
            <a:r>
              <a:rPr lang="sk-SK" dirty="0"/>
              <a:t>    </a:t>
            </a:r>
            <a:r>
              <a:rPr lang="sk-SK" dirty="0">
                <a:sym typeface="Wingdings" panose="05000000000000000000" pitchFamily="2" charset="2"/>
              </a:rPr>
              <a:t></a:t>
            </a:r>
            <a:r>
              <a:rPr lang="sk-SK" dirty="0"/>
              <a:t>   [ CH</a:t>
            </a:r>
            <a:r>
              <a:rPr lang="sk-SK" baseline="-25000" dirty="0"/>
              <a:t>2 </a:t>
            </a:r>
            <a:r>
              <a:rPr lang="sk-SK" dirty="0"/>
              <a:t>– CH</a:t>
            </a:r>
            <a:r>
              <a:rPr lang="sk-SK" baseline="-25000" dirty="0"/>
              <a:t>2</a:t>
            </a:r>
            <a:r>
              <a:rPr lang="sk-SK" dirty="0"/>
              <a:t> ]</a:t>
            </a:r>
            <a:r>
              <a:rPr lang="sk-SK" baseline="-25000" dirty="0"/>
              <a:t>n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Polyetén je plast. Vyrábame z neho </a:t>
            </a:r>
            <a:r>
              <a:rPr lang="sk-SK" dirty="0" err="1" smtClean="0"/>
              <a:t>sáčky</a:t>
            </a:r>
            <a:r>
              <a:rPr lang="sk-SK" dirty="0" smtClean="0"/>
              <a:t>, tašky, obaly na zošity, hračky, rúry, ozdobné predmety, okenné rámy...</a:t>
            </a: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5652120" y="3573016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3563888" y="3573016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42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5BD4FF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sk-SK" sz="7200" b="1" i="1" dirty="0" err="1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Alkíny</a:t>
            </a:r>
            <a:r>
              <a:rPr lang="sk-SK" sz="72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endParaRPr lang="sk-SK" sz="7200" b="1" i="1" dirty="0">
              <a:ln w="28575">
                <a:solidFill>
                  <a:schemeClr val="tx1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sú to uhľovodíky, ktoré majú v molekule jednu trojitú väzbu a otvorený reťazec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charakteristická je prípona </a:t>
            </a:r>
            <a:r>
              <a:rPr lang="sk-SK" b="1" i="1" dirty="0" smtClean="0">
                <a:latin typeface="Comic Sans MS" pitchFamily="66" charset="0"/>
              </a:rPr>
              <a:t>-</a:t>
            </a:r>
            <a:r>
              <a:rPr lang="sk-SK" b="1" i="1" dirty="0" err="1" smtClean="0">
                <a:latin typeface="Comic Sans MS" pitchFamily="66" charset="0"/>
              </a:rPr>
              <a:t>ín</a:t>
            </a:r>
            <a:endParaRPr lang="sk-SK" i="1" dirty="0">
              <a:latin typeface="Comic Sans MS" pitchFamily="66" charset="0"/>
            </a:endParaRPr>
          </a:p>
        </p:txBody>
      </p:sp>
      <p:pic>
        <p:nvPicPr>
          <p:cNvPr id="7" name="Obrázek 6" descr="ucit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429000"/>
            <a:ext cx="2143140" cy="2915837"/>
          </a:xfrm>
          <a:prstGeom prst="rect">
            <a:avLst/>
          </a:prstGeom>
        </p:spPr>
      </p:pic>
      <p:sp>
        <p:nvSpPr>
          <p:cNvPr id="5" name="Srdce 4">
            <a:hlinkClick r:id="" action="ppaction://hlinkshowjump?jump=previousslide"/>
          </p:cNvPr>
          <p:cNvSpPr/>
          <p:nvPr/>
        </p:nvSpPr>
        <p:spPr>
          <a:xfrm>
            <a:off x="500034" y="6215082"/>
            <a:ext cx="857256" cy="485772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5BD4FF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k-SK" sz="6600" b="1" i="1" dirty="0" err="1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Etín</a:t>
            </a:r>
            <a:r>
              <a:rPr lang="sk-SK" sz="66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(acetylén)</a:t>
            </a:r>
            <a:endParaRPr lang="sk-SK" sz="6600" b="1" i="1" dirty="0">
              <a:ln w="28575">
                <a:solidFill>
                  <a:schemeClr val="tx1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</a:t>
            </a:r>
          </a:p>
          <a:p>
            <a:pPr>
              <a:buNone/>
            </a:pPr>
            <a:r>
              <a:rPr lang="sk-SK" dirty="0" smtClean="0"/>
              <a:t>    </a:t>
            </a:r>
            <a:r>
              <a:rPr lang="sk-SK" b="1" i="1" dirty="0" smtClean="0">
                <a:latin typeface="Comic Sans MS" pitchFamily="66" charset="0"/>
              </a:rPr>
              <a:t>C</a:t>
            </a:r>
            <a:r>
              <a:rPr lang="sk-SK" b="1" i="1" baseline="-25000" dirty="0" smtClean="0">
                <a:latin typeface="Comic Sans MS" pitchFamily="66" charset="0"/>
              </a:rPr>
              <a:t>2</a:t>
            </a:r>
            <a:r>
              <a:rPr lang="sk-SK" b="1" i="1" dirty="0" smtClean="0">
                <a:latin typeface="Comic Sans MS" pitchFamily="66" charset="0"/>
              </a:rPr>
              <a:t>H</a:t>
            </a:r>
            <a:r>
              <a:rPr lang="sk-SK" b="1" i="1" baseline="-25000" dirty="0" smtClean="0">
                <a:latin typeface="Comic Sans MS" pitchFamily="66" charset="0"/>
              </a:rPr>
              <a:t>2</a:t>
            </a:r>
            <a:r>
              <a:rPr lang="sk-SK" b="1" i="1" dirty="0" smtClean="0">
                <a:latin typeface="Comic Sans MS" pitchFamily="66" charset="0"/>
              </a:rPr>
              <a:t>               CH  =  CH    </a:t>
            </a:r>
            <a:r>
              <a:rPr lang="sk-SK" b="1" i="1" baseline="-25000" dirty="0" smtClean="0">
                <a:latin typeface="Comic Sans MS" pitchFamily="66" charset="0"/>
              </a:rPr>
              <a:t> </a:t>
            </a:r>
            <a:endParaRPr lang="sk-SK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5429256" y="2357430"/>
            <a:ext cx="214314" cy="158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 descr="acetyle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4045741"/>
            <a:ext cx="3357585" cy="2260775"/>
          </a:xfrm>
          <a:prstGeom prst="rect">
            <a:avLst/>
          </a:prstGeom>
        </p:spPr>
      </p:pic>
      <p:pic>
        <p:nvPicPr>
          <p:cNvPr id="11" name="Obrázek 10" descr="acetylen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9" y="3071810"/>
            <a:ext cx="2571768" cy="548644"/>
          </a:xfrm>
          <a:prstGeom prst="rect">
            <a:avLst/>
          </a:prstGeom>
        </p:spPr>
      </p:pic>
      <p:pic>
        <p:nvPicPr>
          <p:cNvPr id="12" name="Obrázek 11" descr="acetylen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643314"/>
            <a:ext cx="3224193" cy="2428891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sp>
        <p:nvSpPr>
          <p:cNvPr id="9" name="Srdce 8">
            <a:hlinkClick r:id="" action="ppaction://hlinkshowjump?jump=previousslide"/>
          </p:cNvPr>
          <p:cNvSpPr/>
          <p:nvPr/>
        </p:nvSpPr>
        <p:spPr>
          <a:xfrm>
            <a:off x="7858148" y="6072206"/>
            <a:ext cx="857256" cy="485772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5BD4FF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k-SK" sz="54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Príprava acetylénu</a:t>
            </a:r>
            <a:endParaRPr lang="sk-SK" sz="5400" b="1" i="1" dirty="0">
              <a:ln w="28575">
                <a:solidFill>
                  <a:schemeClr val="tx1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i="1" dirty="0" smtClean="0">
                <a:latin typeface="Comic Sans MS" pitchFamily="66" charset="0"/>
              </a:rPr>
              <a:t>pripravuje sa reakciou </a:t>
            </a:r>
            <a:r>
              <a:rPr lang="sk-SK" i="1" dirty="0" err="1" smtClean="0">
                <a:latin typeface="Comic Sans MS" pitchFamily="66" charset="0"/>
              </a:rPr>
              <a:t>acetylidu</a:t>
            </a:r>
            <a:r>
              <a:rPr lang="sk-SK" i="1" dirty="0" smtClean="0">
                <a:latin typeface="Comic Sans MS" pitchFamily="66" charset="0"/>
              </a:rPr>
              <a:t> vápenatého s vodou</a:t>
            </a:r>
          </a:p>
          <a:p>
            <a:pPr>
              <a:buNone/>
            </a:pPr>
            <a:r>
              <a:rPr lang="sk-SK" i="1" dirty="0" smtClean="0">
                <a:latin typeface="Comic Sans MS" pitchFamily="66" charset="0"/>
              </a:rPr>
              <a:t>  </a:t>
            </a:r>
            <a:r>
              <a:rPr lang="sk-SK" b="1" i="1" dirty="0" smtClean="0">
                <a:latin typeface="Comic Sans MS" pitchFamily="66" charset="0"/>
              </a:rPr>
              <a:t>CaC</a:t>
            </a:r>
            <a:r>
              <a:rPr lang="sk-SK" b="1" i="1" baseline="-25000" dirty="0" smtClean="0">
                <a:latin typeface="Comic Sans MS" pitchFamily="66" charset="0"/>
              </a:rPr>
              <a:t>2</a:t>
            </a:r>
            <a:r>
              <a:rPr lang="sk-SK" b="1" i="1" dirty="0" smtClean="0">
                <a:latin typeface="Comic Sans MS" pitchFamily="66" charset="0"/>
              </a:rPr>
              <a:t>  +  2 H</a:t>
            </a:r>
            <a:r>
              <a:rPr lang="sk-SK" b="1" i="1" baseline="-25000" dirty="0" smtClean="0">
                <a:latin typeface="Comic Sans MS" pitchFamily="66" charset="0"/>
              </a:rPr>
              <a:t>2</a:t>
            </a:r>
            <a:r>
              <a:rPr lang="sk-SK" b="1" i="1" dirty="0" smtClean="0">
                <a:latin typeface="Comic Sans MS" pitchFamily="66" charset="0"/>
              </a:rPr>
              <a:t>O       C</a:t>
            </a:r>
            <a:r>
              <a:rPr lang="sk-SK" b="1" i="1" baseline="-25000" dirty="0" smtClean="0">
                <a:latin typeface="Comic Sans MS" pitchFamily="66" charset="0"/>
              </a:rPr>
              <a:t>2</a:t>
            </a:r>
            <a:r>
              <a:rPr lang="sk-SK" b="1" i="1" dirty="0" smtClean="0">
                <a:latin typeface="Comic Sans MS" pitchFamily="66" charset="0"/>
              </a:rPr>
              <a:t>H</a:t>
            </a:r>
            <a:r>
              <a:rPr lang="sk-SK" b="1" i="1" baseline="-25000" dirty="0" smtClean="0">
                <a:latin typeface="Comic Sans MS" pitchFamily="66" charset="0"/>
              </a:rPr>
              <a:t>2</a:t>
            </a:r>
            <a:r>
              <a:rPr lang="sk-SK" b="1" i="1" dirty="0" smtClean="0">
                <a:latin typeface="Comic Sans MS" pitchFamily="66" charset="0"/>
              </a:rPr>
              <a:t>  +  </a:t>
            </a:r>
            <a:r>
              <a:rPr lang="sk-SK" b="1" i="1" dirty="0" err="1" smtClean="0">
                <a:latin typeface="Comic Sans MS" pitchFamily="66" charset="0"/>
              </a:rPr>
              <a:t>Ca</a:t>
            </a:r>
            <a:r>
              <a:rPr lang="sk-SK" b="1" i="1" dirty="0" smtClean="0">
                <a:latin typeface="Comic Sans MS" pitchFamily="66" charset="0"/>
              </a:rPr>
              <a:t>(OH)</a:t>
            </a:r>
            <a:r>
              <a:rPr lang="sk-SK" b="1" i="1" baseline="-25000" dirty="0" smtClean="0">
                <a:latin typeface="Comic Sans MS" pitchFamily="66" charset="0"/>
              </a:rPr>
              <a:t>2</a:t>
            </a:r>
            <a:endParaRPr lang="sk-SK" i="1" baseline="-25000" dirty="0">
              <a:latin typeface="Comic Sans MS" pitchFamily="66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143372" y="2928934"/>
            <a:ext cx="857256" cy="1428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7" name="Obrázek 6" descr="poku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484948"/>
            <a:ext cx="4286280" cy="3093335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Srdce 7">
            <a:hlinkClick r:id="" action="ppaction://hlinkshowjump?jump=previousslide"/>
          </p:cNvPr>
          <p:cNvSpPr/>
          <p:nvPr/>
        </p:nvSpPr>
        <p:spPr>
          <a:xfrm>
            <a:off x="8001024" y="6143644"/>
            <a:ext cx="857256" cy="485772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254</Words>
  <Application>Microsoft Office PowerPoint</Application>
  <PresentationFormat>Prezentácia na obrazovke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Wingdings</vt:lpstr>
      <vt:lpstr>Motiv sady Office</vt:lpstr>
      <vt:lpstr>Alkény a alkíny</vt:lpstr>
      <vt:lpstr>Alkény</vt:lpstr>
      <vt:lpstr>Etén (etylén)</vt:lpstr>
      <vt:lpstr>Vlastnosti eténu</vt:lpstr>
      <vt:lpstr>Použitie eténu</vt:lpstr>
      <vt:lpstr>Prezentácia programu PowerPoint</vt:lpstr>
      <vt:lpstr>Alkíny </vt:lpstr>
      <vt:lpstr>Etín (acetylén)</vt:lpstr>
      <vt:lpstr>Príprava acetylénu</vt:lpstr>
      <vt:lpstr>Prezentácia programu PowerPoint</vt:lpstr>
      <vt:lpstr>Prezentácia programu PowerPoint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Kayzer</dc:creator>
  <cp:lastModifiedBy>Uzivatel</cp:lastModifiedBy>
  <cp:revision>36</cp:revision>
  <dcterms:created xsi:type="dcterms:W3CDTF">2009-02-01T16:47:22Z</dcterms:created>
  <dcterms:modified xsi:type="dcterms:W3CDTF">2020-12-14T08:42:24Z</dcterms:modified>
</cp:coreProperties>
</file>