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1" r:id="rId4"/>
    <p:sldId id="265" r:id="rId5"/>
    <p:sldId id="266" r:id="rId6"/>
    <p:sldId id="277" r:id="rId7"/>
    <p:sldId id="269" r:id="rId8"/>
    <p:sldId id="270" r:id="rId9"/>
    <p:sldId id="271" r:id="rId10"/>
    <p:sldId id="263" r:id="rId11"/>
    <p:sldId id="272" r:id="rId12"/>
    <p:sldId id="273" r:id="rId13"/>
    <p:sldId id="267" r:id="rId14"/>
    <p:sldId id="268" r:id="rId15"/>
    <p:sldId id="275" r:id="rId16"/>
    <p:sldId id="276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28E37"/>
    <a:srgbClr val="0734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199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143140"/>
          </a:xfrm>
        </p:spPr>
        <p:txBody>
          <a:bodyPr>
            <a:normAutofit fontScale="90000"/>
          </a:bodyPr>
          <a:lstStyle/>
          <a:p>
            <a:r>
              <a:rPr lang="pl-PL" sz="6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pl-PL" sz="6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pl-PL" sz="3600" dirty="0" smtClean="0">
                <a:solidFill>
                  <a:srgbClr val="07345D"/>
                </a:solidFill>
                <a:latin typeface="Arial Black" pitchFamily="34" charset="0"/>
              </a:rPr>
              <a:t>O książce, którą przeczytałam wiele razy…</a:t>
            </a:r>
            <a:br>
              <a:rPr lang="pl-PL" sz="3600" dirty="0" smtClean="0">
                <a:solidFill>
                  <a:srgbClr val="07345D"/>
                </a:solidFill>
                <a:latin typeface="Arial Black" pitchFamily="34" charset="0"/>
              </a:rPr>
            </a:br>
            <a:endParaRPr lang="pl-PL" dirty="0">
              <a:solidFill>
                <a:srgbClr val="00B050"/>
              </a:solidFill>
              <a:latin typeface="Bahnschrift Light Condensed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86050" y="1719266"/>
            <a:ext cx="6000792" cy="3995750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pl-PL" sz="5500" dirty="0" smtClean="0">
                <a:solidFill>
                  <a:srgbClr val="002060"/>
                </a:solidFill>
                <a:latin typeface="Arial Black" pitchFamily="34" charset="0"/>
              </a:rPr>
              <a:t>Duże sprawy </a:t>
            </a:r>
            <a:r>
              <a:rPr lang="pl-PL" sz="28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pl-PL" sz="4800" b="1" dirty="0" smtClean="0">
                <a:solidFill>
                  <a:srgbClr val="008000"/>
                </a:solidFill>
                <a:latin typeface="Bahnschrift Light Condensed" pitchFamily="34" charset="0"/>
              </a:rPr>
              <a:t>w małych głowach </a:t>
            </a:r>
            <a:endParaRPr lang="pl-PL" sz="4800" b="1" dirty="0" smtClean="0">
              <a:solidFill>
                <a:srgbClr val="008000"/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AUTOR : </a:t>
            </a:r>
          </a:p>
          <a:p>
            <a:r>
              <a:rPr lang="pl-PL" dirty="0" smtClean="0"/>
              <a:t>AGNIESZKA KOSSAKOWSKA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9" y="2928934"/>
            <a:ext cx="3836761" cy="3571876"/>
          </a:xfrm>
          <a:prstGeom prst="rect">
            <a:avLst/>
          </a:prstGeom>
          <a:noFill/>
          <a:ln w="9525">
            <a:solidFill>
              <a:srgbClr val="008000">
                <a:alpha val="99000"/>
              </a:srgb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 11 lat i jest niewidoma </a:t>
            </a:r>
          </a:p>
          <a:p>
            <a:r>
              <a:rPr lang="pl-PL" dirty="0" smtClean="0"/>
              <a:t>Mówi, że „moje palce są moimi oczami”</a:t>
            </a:r>
          </a:p>
          <a:p>
            <a:r>
              <a:rPr lang="pl-PL" dirty="0" smtClean="0"/>
              <a:t>Ma dwóch starszych braci i młodszą siostrę</a:t>
            </a:r>
          </a:p>
          <a:p>
            <a:r>
              <a:rPr lang="pl-PL" dirty="0" smtClean="0"/>
              <a:t>Lubi muzykę i gra na pianinie</a:t>
            </a:r>
          </a:p>
          <a:p>
            <a:r>
              <a:rPr lang="pl-PL" dirty="0" smtClean="0"/>
              <a:t>Nie lubi, gdy ktoś ją dotyka bez pytania lub ostrzeżenia    </a:t>
            </a:r>
          </a:p>
          <a:p>
            <a:r>
              <a:rPr lang="pl-PL" dirty="0" smtClean="0"/>
              <a:t>Nie lubi współczucia i litowania się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ANIA MÓWI, ŻE…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„Gdy się nie widzi, bardzo ważne jest, żeby wszystko było na swoim miejscu”.</a:t>
            </a:r>
          </a:p>
          <a:p>
            <a:r>
              <a:rPr lang="pl-PL" dirty="0" smtClean="0"/>
              <a:t>„Gdy  człowiek ma zdrowe oczy, to wiele spraw jest oczywistych, bo można je zobaczyć. Ja nie widzę, gdy ktoś chce odejść po skończonej rozmowie. Trzeba mi to powiedzieć…”</a:t>
            </a:r>
          </a:p>
          <a:p>
            <a:r>
              <a:rPr lang="pl-PL" dirty="0" smtClean="0"/>
              <a:t>„Pomagają mi sygnały dźwiękowe przy przejściu dla pieszych i wypukłe kulki na chodnikach i przy peronach”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966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0" y="1071546"/>
            <a:ext cx="2714625" cy="350043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    </a:t>
            </a:r>
            <a:r>
              <a:rPr lang="pl-PL" dirty="0" err="1" smtClean="0"/>
              <a:t>penfriend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4294967295"/>
          </p:nvPr>
        </p:nvSpPr>
        <p:spPr>
          <a:xfrm>
            <a:off x="2786050" y="1000108"/>
            <a:ext cx="6357950" cy="65405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czujnik wody                 tester kolorów</a:t>
            </a:r>
            <a:endParaRPr lang="pl-PL" dirty="0"/>
          </a:p>
        </p:txBody>
      </p:sp>
      <p:pic>
        <p:nvPicPr>
          <p:cNvPr id="8194" name="Picture 2" descr="Penfriend niewidomi - 8247744181 - oficjalne archiwum Alleg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357454" cy="235745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196" name="Picture 4" descr="Płynomierz - czujnik poziomu cieczy - Sklep Altix | Komputery dla  niewidom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857364"/>
            <a:ext cx="1847850" cy="24765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198" name="Picture 6" descr="Obrazek Color-Star – urządzenie rozpoznające kolory, tester koloró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928802"/>
            <a:ext cx="2800242" cy="22860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8" name="Prostokąt 7"/>
          <p:cNvSpPr/>
          <p:nvPr/>
        </p:nvSpPr>
        <p:spPr>
          <a:xfrm>
            <a:off x="1000100" y="214290"/>
            <a:ext cx="74295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Z tego Ania korzysta na co dzień:</a:t>
            </a:r>
            <a:endParaRPr lang="pl-P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pl-PL" dirty="0" smtClean="0"/>
              <a:t>Alfabet </a:t>
            </a:r>
            <a:r>
              <a:rPr lang="pl-PL" dirty="0" err="1" smtClean="0"/>
              <a:t>Braille’a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779272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Powstał 200 lat temu. Wymyślił go Ludwik Braille, który w wieku 5 lat stracił wzrok. Rodzice bardzo chcieli nauczyć go czytać. Wbijali gwoździe tapicerskie w deskę, tak że tworzyły kształt liter. Dotykając wypukłych główek, Ludwik wyczuwał kształt liter palcami. </a:t>
            </a:r>
          </a:p>
          <a:p>
            <a:r>
              <a:rPr lang="pl-PL" dirty="0" smtClean="0"/>
              <a:t>Gdy był już dorosły, stworzył  alfabet, który istnieje do dziś. </a:t>
            </a:r>
            <a:endParaRPr lang="pl-PL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3714752"/>
            <a:ext cx="5492561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sz="3600" b="1" dirty="0" smtClean="0"/>
              <a:t>Historia, która wzruszyła mnie najbardziej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JUSTYNKA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/>
          <a:lstStyle/>
          <a:p>
            <a:r>
              <a:rPr lang="pl-PL" dirty="0" smtClean="0"/>
              <a:t>ma 9 lat i ma epilepsję </a:t>
            </a:r>
          </a:p>
          <a:p>
            <a:r>
              <a:rPr lang="pl-PL" dirty="0" smtClean="0"/>
              <a:t>urodziła się wcześniakiem i ważyła tyle, co 3 tabliczki czekolady </a:t>
            </a:r>
          </a:p>
          <a:p>
            <a:r>
              <a:rPr lang="pl-PL" dirty="0" smtClean="0"/>
              <a:t>gdy się urodziła, nie oddychała, miała problemy z sercem, z mózgiem, a jelita nie chciały pracować </a:t>
            </a:r>
          </a:p>
          <a:p>
            <a:r>
              <a:rPr lang="pl-PL" dirty="0" smtClean="0"/>
              <a:t>ma mnóstwo białych kropeczek – nazywane przez jej mamę „medale </a:t>
            </a:r>
            <a:r>
              <a:rPr lang="pl-PL" dirty="0" err="1" smtClean="0"/>
              <a:t>wcześnicze</a:t>
            </a:r>
            <a:r>
              <a:rPr lang="pl-PL" dirty="0" smtClean="0"/>
              <a:t>”, czyli blizny po igłach  </a:t>
            </a:r>
          </a:p>
          <a:p>
            <a:r>
              <a:rPr lang="pl-PL" dirty="0" smtClean="0"/>
              <a:t>przez 2 miesiące po urodzeniu nie mogła się przytulać </a:t>
            </a: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5172084" cy="1162050"/>
          </a:xfrm>
        </p:spPr>
        <p:txBody>
          <a:bodyPr/>
          <a:lstStyle/>
          <a:p>
            <a:r>
              <a:rPr lang="pl-PL" sz="4400" b="1" dirty="0" smtClean="0"/>
              <a:t>Justynka mówi, że….</a:t>
            </a:r>
            <a:endParaRPr lang="pl-PL" sz="4400" b="1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7715304" cy="2000264"/>
          </a:xfrm>
        </p:spPr>
        <p:txBody>
          <a:bodyPr>
            <a:noAutofit/>
          </a:bodyPr>
          <a:lstStyle/>
          <a:p>
            <a:r>
              <a:rPr lang="pl-PL" sz="2400" dirty="0" smtClean="0"/>
              <a:t> 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„jak dziecko jest tak ciężko chore, jak ja byłam i podłączone  do tylu kroplówek, różnych urządzeń, respiratora, to nie można go brać na ręce.</a:t>
            </a:r>
          </a:p>
          <a:p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 Normalnie jest tak, że gdy rodzi się dziecko wszyscy gratulują – dzwonią, ślą SMS, a do moich rodziców nie dzwonił nikt… i nikt im nie gratulował”.  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515" y="3857628"/>
            <a:ext cx="508825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243390" cy="418149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 </a:t>
            </a:r>
            <a:r>
              <a:rPr lang="pl-PL" sz="2400" dirty="0" smtClean="0"/>
              <a:t>Po wcześniactwie Justynce została „tylko” padaczka – „zawsze mogłoby być gorzej” . </a:t>
            </a:r>
          </a:p>
          <a:p>
            <a:r>
              <a:rPr lang="pl-PL" sz="2400" dirty="0" smtClean="0"/>
              <a:t>„Padaczka to jest taki stan przed burzą, jakby w głowie cały czas były ciemne chmury.</a:t>
            </a:r>
          </a:p>
          <a:p>
            <a:r>
              <a:rPr lang="pl-PL" sz="2400" dirty="0" smtClean="0"/>
              <a:t> Jak tych chmur nazbiera się strasznie dużo może się zaczęć burza w głowie. </a:t>
            </a:r>
          </a:p>
          <a:p>
            <a:r>
              <a:rPr lang="pl-PL" sz="2400" dirty="0" smtClean="0"/>
              <a:t>Zaczynają uderzać pioruny i to jest właśnie napad”.</a:t>
            </a: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0042"/>
            <a:ext cx="2860634" cy="576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Napady epilepsji rozrywają łańcuchy neuronów. 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Książka nam tłumaczy, co to znaczy???</a:t>
            </a:r>
            <a:b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42910" y="1214422"/>
            <a:ext cx="7500990" cy="3143272"/>
          </a:xfrm>
        </p:spPr>
        <p:txBody>
          <a:bodyPr>
            <a:normAutofit/>
          </a:bodyPr>
          <a:lstStyle/>
          <a:p>
            <a:endParaRPr lang="pl-PL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Dzięki temu , że neurony  są połączone umiemy mówić, biegać, jeść czy nalać wodę do kubka. Kiedy uczymy się wiersza na pamięć, tworzy się łańcuch neuronów. Po ataku padaczki łańcuch neuronów rozrywa się, i to, czego się nauczyliśmy możemy stracić  bezpowrotnie. Możemy zapomnieć, co się umiało robić nogami i rękami.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857884" y="4714884"/>
            <a:ext cx="2828916" cy="153351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4429132"/>
            <a:ext cx="73025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2071694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8000"/>
                </a:solidFill>
              </a:rPr>
              <a:t>„Duże sprawy w małych głowach”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 to książka                          o niepełnosprawności widzianej oczami dzieci. To zbiór opowieści o codziennych zmaganiach małych bohaterów, którzy muszą radzić sobie z różnymi problemami. Opisuje  smutki i stereotypy, z którymi się spotykają, a także wielkie radości i sukcesy.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3357562"/>
            <a:ext cx="7972452" cy="296703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2770" name="Picture 2" descr="Duże sprawy dla każdego | Odpowiedzialność społeczna | Bankopasje |  Bankom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5592733" cy="36129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/>
          <a:lstStyle/>
          <a:p>
            <a:r>
              <a:rPr lang="pl-PL" dirty="0" smtClean="0"/>
              <a:t>A teraz krótki film…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znajdziemy w książce ???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Prawdziwe historie  dzieci</a:t>
            </a:r>
          </a:p>
          <a:p>
            <a:r>
              <a:rPr lang="pl-PL" dirty="0" smtClean="0"/>
              <a:t>Wiele informacji o </a:t>
            </a:r>
            <a:r>
              <a:rPr lang="pl-PL" dirty="0" err="1" smtClean="0"/>
              <a:t>niepełnosprawnościach</a:t>
            </a:r>
            <a:r>
              <a:rPr lang="pl-PL" dirty="0" smtClean="0"/>
              <a:t>                             i chorobach</a:t>
            </a:r>
          </a:p>
          <a:p>
            <a:r>
              <a:rPr lang="pl-PL" dirty="0" smtClean="0"/>
              <a:t>Zadania dla osób zdrowych, które pokazują trudności osób niepełnosprawnych</a:t>
            </a:r>
          </a:p>
          <a:p>
            <a:r>
              <a:rPr lang="pl-PL" dirty="0" smtClean="0"/>
              <a:t>Wkładka z alfabetem </a:t>
            </a:r>
            <a:r>
              <a:rPr lang="pl-PL" dirty="0" err="1" smtClean="0"/>
              <a:t>Braiell'a</a:t>
            </a:r>
            <a:r>
              <a:rPr lang="pl-PL" dirty="0" smtClean="0"/>
              <a:t> </a:t>
            </a:r>
          </a:p>
          <a:p>
            <a:r>
              <a:rPr lang="pl-PL" dirty="0" smtClean="0"/>
              <a:t>Piktogramy oraz znaki z języka migowego</a:t>
            </a:r>
          </a:p>
          <a:p>
            <a:r>
              <a:rPr lang="pl-PL" dirty="0" smtClean="0"/>
              <a:t>Wstęp i podziękowania </a:t>
            </a: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„Duże sprawy w małych głowach” - - o co chodzi w tym tytule???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u="sng" dirty="0" smtClean="0"/>
              <a:t>małe</a:t>
            </a:r>
            <a:r>
              <a:rPr lang="pl-PL" dirty="0" smtClean="0"/>
              <a:t> dzieci muszą zmierzyć się z tak </a:t>
            </a:r>
            <a:r>
              <a:rPr lang="pl-PL" b="1" u="sng" dirty="0" smtClean="0"/>
              <a:t>dużymi</a:t>
            </a:r>
            <a:r>
              <a:rPr lang="pl-PL" dirty="0" smtClean="0"/>
              <a:t> problemami, jak np. choroby, ból, wyprawy do lekarza, rehabilitacje </a:t>
            </a:r>
          </a:p>
          <a:p>
            <a:r>
              <a:rPr lang="pl-PL" dirty="0" smtClean="0"/>
              <a:t>i pogodzić się, że nigdy nie będą zdrowe</a:t>
            </a:r>
          </a:p>
          <a:p>
            <a:pPr>
              <a:buNone/>
            </a:pPr>
            <a:r>
              <a:rPr lang="pl-PL" dirty="0" smtClean="0"/>
              <a:t>  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928934"/>
            <a:ext cx="4786314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„Duże sprawy w małych głowach”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to historie pięciorga dzieci, które tłumaczą jak to jest nie widzieć, nie słyszeć, nie mówić, nie chodzić</a:t>
            </a:r>
          </a:p>
          <a:p>
            <a:r>
              <a:rPr lang="pl-PL" dirty="0" smtClean="0"/>
              <a:t> każde z nich żyje z inną trudnością i niepełnosprawnością</a:t>
            </a:r>
          </a:p>
          <a:p>
            <a:endParaRPr lang="pl-PL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14554"/>
            <a:ext cx="449038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00070"/>
          </a:xfrm>
        </p:spPr>
        <p:txBody>
          <a:bodyPr/>
          <a:lstStyle/>
          <a:p>
            <a:r>
              <a:rPr lang="pl-PL" sz="4000" b="1" dirty="0" smtClean="0"/>
              <a:t>FRANIO</a:t>
            </a:r>
            <a:endParaRPr lang="pl-PL" sz="40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032250" y="1142984"/>
            <a:ext cx="5111750" cy="510541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Ma 6 lat i ma autyzm </a:t>
            </a:r>
          </a:p>
          <a:p>
            <a:r>
              <a:rPr lang="pl-PL" dirty="0" smtClean="0"/>
              <a:t>Nie mówi, ale potrafi komunikować się rękami i obrazkami, są to PIKTOGRAMY</a:t>
            </a:r>
          </a:p>
          <a:p>
            <a:r>
              <a:rPr lang="pl-PL" dirty="0" smtClean="0"/>
              <a:t>Nie może ułożyć w swojej głowie całości obrazów, które widzi.</a:t>
            </a:r>
          </a:p>
          <a:p>
            <a:r>
              <a:rPr lang="pl-PL" dirty="0" smtClean="0"/>
              <a:t>Nie rozumie, o co chodzi w przenośniach np. jak dziadek mówi do niego, że jest w gorącej wodzie kąpany</a:t>
            </a:r>
          </a:p>
        </p:txBody>
      </p:sp>
      <p:pic>
        <p:nvPicPr>
          <p:cNvPr id="5" name="Obraz 4" descr="Książka o różnorodności – „Duże sprawy w małych głowach” Agnieszka  Kossowska - Dżin z tomiki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pl-PL" dirty="0" smtClean="0"/>
              <a:t>PIKTOGRAMY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286544" cy="468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2">
                    <a:lumMod val="50000"/>
                  </a:schemeClr>
                </a:solidFill>
              </a:rPr>
              <a:t>„Gdy wyglądam przez okno, widzę zawias w huśtawce, czerwone skarpetki chłopca, kwiatek na trawie… - mama mówi, że dzieci się bawią na dworze </a:t>
            </a:r>
            <a:r>
              <a:rPr lang="pl-PL" sz="3200" dirty="0" smtClean="0"/>
              <a:t>– </a:t>
            </a:r>
            <a:r>
              <a:rPr lang="pl-PL" sz="3200" dirty="0" smtClean="0">
                <a:solidFill>
                  <a:srgbClr val="FF0000"/>
                </a:solidFill>
              </a:rPr>
              <a:t>trudno mi zobaczyć wszystko razem”</a:t>
            </a:r>
            <a:endParaRPr lang="pl-PL" sz="3200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Tak świat widzi Franio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Tak świat widzimy my: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9842" y="2514600"/>
            <a:ext cx="379214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908" y="2514600"/>
            <a:ext cx="3812772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Zabawa z rękawiczką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615262" cy="4434840"/>
          </a:xfrm>
        </p:spPr>
        <p:txBody>
          <a:bodyPr/>
          <a:lstStyle/>
          <a:p>
            <a:r>
              <a:rPr lang="pl-PL" dirty="0" smtClean="0"/>
              <a:t>Załóż grubą rękawiczkę i spróbuj pozbierać rozsypane ziarenka ryżu..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pl-PL" dirty="0" smtClean="0"/>
              <a:t>Franio napisał: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730" y="1285860"/>
            <a:ext cx="3820988" cy="46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5286380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„Czasem dzieci pokazują na mnie palcem i przezywają mnie(…) Jest mi wtedy bardzo smutno.</a:t>
            </a: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To tak, jakbym był sam na szczycie góry. Wszyscy mnie widzą, ale nikt nie chce do mnie podejść. Bo z dołu wierzchołek góry wygląda jak mała kropka.</a:t>
            </a: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Ale na górze jest naprawdę dużo miejsca. Zmieścimy się tu wszyscy.” 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13">
      <a:dk1>
        <a:sysClr val="windowText" lastClr="000000"/>
      </a:dk1>
      <a:lt1>
        <a:sysClr val="window" lastClr="FFFFFF"/>
      </a:lt1>
      <a:dk2>
        <a:srgbClr val="068DB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894</TotalTime>
  <Words>781</Words>
  <Application>Microsoft Office PowerPoint</Application>
  <PresentationFormat>Pokaz na ekranie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Przepływ</vt:lpstr>
      <vt:lpstr> O książce, którą przeczytałam wiele razy… </vt:lpstr>
      <vt:lpstr>Co znajdziemy w książce ???</vt:lpstr>
      <vt:lpstr>„Duże sprawy w małych głowach” - - o co chodzi w tym tytule???</vt:lpstr>
      <vt:lpstr>„Duże sprawy w małych głowach”</vt:lpstr>
      <vt:lpstr>FRANIO</vt:lpstr>
      <vt:lpstr>PIKTOGRAMY</vt:lpstr>
      <vt:lpstr> „Gdy wyglądam przez okno, widzę zawias w huśtawce, czerwone skarpetki chłopca, kwiatek na trawie… - mama mówi, że dzieci się bawią na dworze – trudno mi zobaczyć wszystko razem”</vt:lpstr>
      <vt:lpstr>Zabawa z rękawiczką</vt:lpstr>
      <vt:lpstr>Franio napisał:</vt:lpstr>
      <vt:lpstr>ANIA </vt:lpstr>
      <vt:lpstr> ANIA MÓWI, ŻE…</vt:lpstr>
      <vt:lpstr> </vt:lpstr>
      <vt:lpstr>Alfabet Braille’a</vt:lpstr>
      <vt:lpstr> Historia, która wzruszyła mnie najbardziej JUSTYNKA  </vt:lpstr>
      <vt:lpstr>Justynka mówi, że….</vt:lpstr>
      <vt:lpstr>Slajd 16</vt:lpstr>
      <vt:lpstr>Napady epilepsji rozrywają łańcuchy neuronów.  Książka nam tłumaczy, co to znaczy??? </vt:lpstr>
      <vt:lpstr>„Duże sprawy w małych głowach” to książka                          o niepełnosprawności widzianej oczami dzieci. To zbiór opowieści o codziennych zmaganiach małych bohaterów, którzy muszą radzić sobie z różnymi problemami. Opisuje  smutki i stereotypy, z którymi się spotykają, a także wielkie radości i sukcesy. </vt:lpstr>
      <vt:lpstr>A teraz krótki film…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HP</cp:lastModifiedBy>
  <cp:revision>22</cp:revision>
  <dcterms:created xsi:type="dcterms:W3CDTF">2022-01-07T08:24:20Z</dcterms:created>
  <dcterms:modified xsi:type="dcterms:W3CDTF">2022-03-20T10:36:15Z</dcterms:modified>
</cp:coreProperties>
</file>